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303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5" r:id="rId22"/>
    <p:sldId id="323" r:id="rId23"/>
    <p:sldId id="326" r:id="rId24"/>
    <p:sldId id="327" r:id="rId25"/>
    <p:sldId id="329" r:id="rId26"/>
    <p:sldId id="328" r:id="rId27"/>
    <p:sldId id="330" r:id="rId28"/>
    <p:sldId id="331" r:id="rId29"/>
    <p:sldId id="332" r:id="rId30"/>
    <p:sldId id="333" r:id="rId31"/>
    <p:sldId id="341" r:id="rId32"/>
    <p:sldId id="334" r:id="rId33"/>
    <p:sldId id="337" r:id="rId34"/>
    <p:sldId id="338" r:id="rId35"/>
    <p:sldId id="354" r:id="rId36"/>
    <p:sldId id="339" r:id="rId37"/>
    <p:sldId id="340" r:id="rId38"/>
    <p:sldId id="352" r:id="rId39"/>
    <p:sldId id="342" r:id="rId40"/>
    <p:sldId id="343" r:id="rId41"/>
    <p:sldId id="353" r:id="rId42"/>
    <p:sldId id="344" r:id="rId43"/>
    <p:sldId id="345" r:id="rId44"/>
    <p:sldId id="347" r:id="rId45"/>
    <p:sldId id="346" r:id="rId46"/>
    <p:sldId id="351" r:id="rId47"/>
    <p:sldId id="349" r:id="rId48"/>
    <p:sldId id="350" r:id="rId49"/>
    <p:sldId id="357" r:id="rId50"/>
    <p:sldId id="363" r:id="rId51"/>
    <p:sldId id="361" r:id="rId52"/>
    <p:sldId id="360" r:id="rId53"/>
    <p:sldId id="362" r:id="rId54"/>
    <p:sldId id="359" r:id="rId55"/>
    <p:sldId id="358" r:id="rId56"/>
    <p:sldId id="355" r:id="rId57"/>
  </p:sldIdLst>
  <p:sldSz cx="9144000" cy="5143500" type="screen16x9"/>
  <p:notesSz cx="7315200" cy="9601200"/>
  <p:embeddedFontLst>
    <p:embeddedFont>
      <p:font typeface="Aharoni" panose="02010803020104030203" pitchFamily="2" charset="-79"/>
      <p:bold r:id="rId59"/>
    </p:embeddedFont>
    <p:embeddedFont>
      <p:font typeface="Cambria Math" panose="02040503050406030204" pitchFamily="18" charset="0"/>
      <p:regular r:id="rId60"/>
    </p:embeddedFont>
    <p:embeddedFont>
      <p:font typeface="Nunito" pitchFamily="2" charset="0"/>
      <p:regular r:id="rId61"/>
      <p:bold r:id="rId62"/>
      <p:italic r:id="rId63"/>
      <p:boldItalic r:id="rId64"/>
    </p:embeddedFont>
    <p:embeddedFont>
      <p:font typeface="Tahoma" panose="020B0604030504040204" pitchFamily="34" charset="0"/>
      <p:regular r:id="rId65"/>
      <p:bold r:id="rId66"/>
    </p:embeddedFont>
    <p:embeddedFont>
      <p:font typeface="Walter Turncoat" panose="020B060402020202020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65"/>
    <a:srgbClr val="FFE979"/>
    <a:srgbClr val="FFD72D"/>
    <a:srgbClr val="FFE771"/>
    <a:srgbClr val="300D02"/>
    <a:srgbClr val="172C06"/>
    <a:srgbClr val="9AE85A"/>
    <a:srgbClr val="8EE547"/>
    <a:srgbClr val="80E12F"/>
    <a:srgbClr val="76D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1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7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63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4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0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981CAE-8704-B66F-F821-40B089F6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8020"/>
          <a:stretch/>
        </p:blipFill>
        <p:spPr>
          <a:xfrm>
            <a:off x="4604081" y="420008"/>
            <a:ext cx="4214700" cy="435710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</p:cNvCxnSpPr>
          <p:nvPr/>
        </p:nvCxnSpPr>
        <p:spPr>
          <a:xfrm flipH="1" flipV="1">
            <a:off x="6739459" y="323213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"/>
            <a:ext cx="6739460" cy="830204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– Usability and Applicability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30400" imgH="69840" progId="Paint.Picture">
                  <p:embed/>
                </p:oleObj>
              </mc:Choice>
              <mc:Fallback>
                <p:oleObj name="Bitmap Image" r:id="rId6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780805" y="882627"/>
            <a:ext cx="4289323" cy="2867105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Road Navigation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(planning a trip or looking for a nearby gas station).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Robotics and Planning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(multiple drones flying from a central dispatcher).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Army Needs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(ballistic trajectory on multiple targets).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89ADFC-F372-3952-D1B9-475E7B5C1B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2055" y="2302712"/>
            <a:ext cx="3189339" cy="781419"/>
          </a:xfrm>
          <a:prstGeom prst="curvedConnector3">
            <a:avLst>
              <a:gd name="adj1" fmla="val 50000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4C70D0-49AC-C818-7181-55684CB3B4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1943" y="2470732"/>
            <a:ext cx="3011432" cy="623282"/>
          </a:xfrm>
          <a:prstGeom prst="curvedConnector3">
            <a:avLst>
              <a:gd name="adj1" fmla="val 52204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C03A94F-5BDB-8549-C388-FAC00D2AD5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448" y="2944829"/>
            <a:ext cx="2321830" cy="364691"/>
          </a:xfrm>
          <a:prstGeom prst="curvedConnector3">
            <a:avLst>
              <a:gd name="adj1" fmla="val 60481"/>
            </a:avLst>
          </a:prstGeom>
          <a:ln w="53975">
            <a:gradFill flip="none" rotWithShape="1">
              <a:gsLst>
                <a:gs pos="0">
                  <a:srgbClr val="B00000"/>
                </a:gs>
                <a:gs pos="47000">
                  <a:srgbClr val="740000"/>
                </a:gs>
                <a:gs pos="9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373D853-71FE-337D-CC1F-844DB0291831}"/>
              </a:ext>
            </a:extLst>
          </p:cNvPr>
          <p:cNvSpPr/>
          <p:nvPr/>
        </p:nvSpPr>
        <p:spPr>
          <a:xfrm>
            <a:off x="5652627" y="428808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B3B163-2399-97C4-D009-19AF1FCD3E17}"/>
              </a:ext>
            </a:extLst>
          </p:cNvPr>
          <p:cNvSpPr/>
          <p:nvPr/>
        </p:nvSpPr>
        <p:spPr>
          <a:xfrm>
            <a:off x="5531571" y="1808193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EA0FAB-B679-73FA-2363-F8B8E17C6788}"/>
              </a:ext>
            </a:extLst>
          </p:cNvPr>
          <p:cNvSpPr/>
          <p:nvPr/>
        </p:nvSpPr>
        <p:spPr>
          <a:xfrm>
            <a:off x="6034418" y="1151477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E3960CC-D744-E67F-F86A-9475BD357B54}"/>
              </a:ext>
            </a:extLst>
          </p:cNvPr>
          <p:cNvSpPr/>
          <p:nvPr/>
        </p:nvSpPr>
        <p:spPr>
          <a:xfrm>
            <a:off x="6334870" y="914379"/>
            <a:ext cx="912582" cy="316130"/>
          </a:xfrm>
          <a:prstGeom prst="ellipse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8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10956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E336-5553-127D-1EB6-98B6562A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20" y="1217549"/>
            <a:ext cx="2158107" cy="1846628"/>
          </a:xfrm>
          <a:prstGeom prst="rect">
            <a:avLst/>
          </a:prstGeom>
        </p:spPr>
      </p:pic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8" y="1123573"/>
            <a:ext cx="3826262" cy="310634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slight advantage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over the kA* in the expanded nodes.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significant 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is the polynomial savings in a 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 calculations.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increases,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heuristic savings become more significant.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8F91-9A35-A990-C2AD-85D79BA0727A}"/>
              </a:ext>
            </a:extLst>
          </p:cNvPr>
          <p:cNvSpPr txBox="1"/>
          <p:nvPr/>
        </p:nvSpPr>
        <p:spPr>
          <a:xfrm rot="797325">
            <a:off x="6131684" y="1626883"/>
            <a:ext cx="466955" cy="186908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600" b="1" dirty="0"/>
              <a:t>FS-kA*</a:t>
            </a:r>
            <a:endParaRPr lang="he-IL" sz="6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CECEC0-F5B3-29D3-6F0E-782EB50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47" y="3034444"/>
            <a:ext cx="4978854" cy="16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F10F4E-A535-2355-3205-D3C9945C1D2A}"/>
              </a:ext>
            </a:extLst>
          </p:cNvPr>
          <p:cNvSpPr/>
          <p:nvPr/>
        </p:nvSpPr>
        <p:spPr>
          <a:xfrm>
            <a:off x="5751839" y="3532509"/>
            <a:ext cx="2127840" cy="1242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793A380-928F-64E5-AD0D-165CF20FD820}"/>
              </a:ext>
            </a:extLst>
          </p:cNvPr>
          <p:cNvSpPr/>
          <p:nvPr/>
        </p:nvSpPr>
        <p:spPr>
          <a:xfrm>
            <a:off x="6815455" y="3609727"/>
            <a:ext cx="1067661" cy="341076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Shared Lookup Table</a:t>
            </a:r>
            <a:endParaRPr lang="he-IL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250C8-862B-52BF-1C4A-8191D7866067}"/>
              </a:ext>
            </a:extLst>
          </p:cNvPr>
          <p:cNvSpPr/>
          <p:nvPr/>
        </p:nvSpPr>
        <p:spPr>
          <a:xfrm>
            <a:off x="5751839" y="1547152"/>
            <a:ext cx="2127840" cy="1242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F829A0-C4D4-BA6C-CBC1-38D64643D879}"/>
              </a:ext>
            </a:extLst>
          </p:cNvPr>
          <p:cNvSpPr/>
          <p:nvPr/>
        </p:nvSpPr>
        <p:spPr>
          <a:xfrm>
            <a:off x="6036148" y="1259961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9F2F38-0E32-3FA7-C18F-CB96291E6A13}"/>
              </a:ext>
            </a:extLst>
          </p:cNvPr>
          <p:cNvSpPr/>
          <p:nvPr/>
        </p:nvSpPr>
        <p:spPr>
          <a:xfrm>
            <a:off x="7162288" y="1764974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4911BC-5790-992A-27CA-E2E0EA3A5686}"/>
              </a:ext>
            </a:extLst>
          </p:cNvPr>
          <p:cNvSpPr/>
          <p:nvPr/>
        </p:nvSpPr>
        <p:spPr>
          <a:xfrm>
            <a:off x="7162287" y="2293167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F0029B-D816-03EB-29CC-F3B5EA3E1F9B}"/>
              </a:ext>
            </a:extLst>
          </p:cNvPr>
          <p:cNvSpPr/>
          <p:nvPr/>
        </p:nvSpPr>
        <p:spPr>
          <a:xfrm>
            <a:off x="5941393" y="2040472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6656F36-8D1C-06D3-471E-5225D2DCA6D1}"/>
              </a:ext>
            </a:extLst>
          </p:cNvPr>
          <p:cNvCxnSpPr>
            <a:cxnSpLocks/>
            <a:stCxn id="30" idx="6"/>
            <a:endCxn id="22" idx="2"/>
          </p:cNvCxnSpPr>
          <p:nvPr/>
        </p:nvCxnSpPr>
        <p:spPr>
          <a:xfrm flipV="1">
            <a:off x="6442610" y="1956968"/>
            <a:ext cx="719678" cy="275498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F6528E-6006-7B95-DEC9-3F7B89644388}"/>
              </a:ext>
            </a:extLst>
          </p:cNvPr>
          <p:cNvCxnSpPr>
            <a:cxnSpLocks/>
            <a:stCxn id="30" idx="6"/>
            <a:endCxn id="23" idx="2"/>
          </p:cNvCxnSpPr>
          <p:nvPr/>
        </p:nvCxnSpPr>
        <p:spPr>
          <a:xfrm>
            <a:off x="6442610" y="2232466"/>
            <a:ext cx="719677" cy="252695"/>
          </a:xfrm>
          <a:prstGeom prst="curvedConnector3">
            <a:avLst/>
          </a:prstGeom>
          <a:ln w="63500">
            <a:solidFill>
              <a:srgbClr val="172C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1" y="10956"/>
            <a:ext cx="9144001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250477" y="1051003"/>
            <a:ext cx="4118015" cy="287749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actually: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transformation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kxA*, when we reverse the search direction.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and 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enhancement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share information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12D03E-8ED0-DB1E-46DC-93AAA975495E}"/>
              </a:ext>
            </a:extLst>
          </p:cNvPr>
          <p:cNvSpPr/>
          <p:nvPr/>
        </p:nvSpPr>
        <p:spPr>
          <a:xfrm>
            <a:off x="6036148" y="3245318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90A06A-4841-C940-B171-9B725A9085C3}"/>
              </a:ext>
            </a:extLst>
          </p:cNvPr>
          <p:cNvSpPr/>
          <p:nvPr/>
        </p:nvSpPr>
        <p:spPr>
          <a:xfrm>
            <a:off x="6034471" y="3736502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A6240-4D16-1093-FE75-F13BFC0A8512}"/>
              </a:ext>
            </a:extLst>
          </p:cNvPr>
          <p:cNvSpPr/>
          <p:nvPr/>
        </p:nvSpPr>
        <p:spPr>
          <a:xfrm>
            <a:off x="6034470" y="423983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4A1721-3A05-57B5-8BCE-5B6BD01E30B7}"/>
              </a:ext>
            </a:extLst>
          </p:cNvPr>
          <p:cNvSpPr/>
          <p:nvPr/>
        </p:nvSpPr>
        <p:spPr>
          <a:xfrm>
            <a:off x="7175525" y="3982591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5736B43C-3C0A-37EC-14F5-6F77BDB3099B}"/>
              </a:ext>
            </a:extLst>
          </p:cNvPr>
          <p:cNvCxnSpPr>
            <a:cxnSpLocks/>
            <a:stCxn id="53" idx="6"/>
            <a:endCxn id="56" idx="2"/>
          </p:cNvCxnSpPr>
          <p:nvPr/>
        </p:nvCxnSpPr>
        <p:spPr>
          <a:xfrm>
            <a:off x="6535688" y="3928496"/>
            <a:ext cx="639837" cy="246089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FF7DA98-DE5E-1D09-5286-AE5F6CDBB495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6535687" y="4174585"/>
            <a:ext cx="639838" cy="257240"/>
          </a:xfrm>
          <a:prstGeom prst="curvedConnector3">
            <a:avLst>
              <a:gd name="adj1" fmla="val 50000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Curved Left 69">
            <a:extLst>
              <a:ext uri="{FF2B5EF4-FFF2-40B4-BE49-F238E27FC236}">
                <a16:creationId xmlns:a16="http://schemas.microsoft.com/office/drawing/2014/main" id="{5620EDDE-3060-8FC6-9E1A-72ED737B044B}"/>
              </a:ext>
            </a:extLst>
          </p:cNvPr>
          <p:cNvSpPr/>
          <p:nvPr/>
        </p:nvSpPr>
        <p:spPr>
          <a:xfrm flipH="1">
            <a:off x="4485952" y="2003602"/>
            <a:ext cx="1268752" cy="2485182"/>
          </a:xfrm>
          <a:prstGeom prst="curvedLeftArrow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FD60A4-3C99-5302-D1E3-7CA74264C6D5}"/>
              </a:ext>
            </a:extLst>
          </p:cNvPr>
          <p:cNvSpPr txBox="1"/>
          <p:nvPr/>
        </p:nvSpPr>
        <p:spPr>
          <a:xfrm>
            <a:off x="4869709" y="2853813"/>
            <a:ext cx="771553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Reverse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Sea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rch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</a:t>
            </a:r>
            <a:endParaRPr lang="he-IL" sz="105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F1B6B8D9-7667-46EF-CB7A-DFD65EE1EDC2}"/>
              </a:ext>
            </a:extLst>
          </p:cNvPr>
          <p:cNvSpPr/>
          <p:nvPr/>
        </p:nvSpPr>
        <p:spPr>
          <a:xfrm>
            <a:off x="7922219" y="3629305"/>
            <a:ext cx="1018212" cy="341076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Add Feature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58707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A5AA474-599B-E9CC-C388-98CBA188ECE6}"/>
              </a:ext>
            </a:extLst>
          </p:cNvPr>
          <p:cNvSpPr/>
          <p:nvPr/>
        </p:nvSpPr>
        <p:spPr>
          <a:xfrm rot="20644568">
            <a:off x="4302385" y="1665857"/>
            <a:ext cx="459514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7DC78-B684-6857-5A60-6B1B84A2B76E}"/>
              </a:ext>
            </a:extLst>
          </p:cNvPr>
          <p:cNvSpPr/>
          <p:nvPr/>
        </p:nvSpPr>
        <p:spPr>
          <a:xfrm rot="18015362">
            <a:off x="5086150" y="2913611"/>
            <a:ext cx="2426785" cy="131138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F3D22-8D01-493F-2C6C-4B1C8C7CA41A}"/>
              </a:ext>
            </a:extLst>
          </p:cNvPr>
          <p:cNvSpPr/>
          <p:nvPr/>
        </p:nvSpPr>
        <p:spPr>
          <a:xfrm>
            <a:off x="4562171" y="2628908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435A4-1F20-F98A-886C-CACB51E414F8}"/>
              </a:ext>
            </a:extLst>
          </p:cNvPr>
          <p:cNvSpPr/>
          <p:nvPr/>
        </p:nvSpPr>
        <p:spPr>
          <a:xfrm>
            <a:off x="8081664" y="1614419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EEC774-5FD5-3AF5-EBEB-52E9BDE88F31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63388" y="1806413"/>
            <a:ext cx="3018276" cy="1014489"/>
          </a:xfrm>
          <a:prstGeom prst="curvedConnector3">
            <a:avLst>
              <a:gd name="adj1" fmla="val 50721"/>
            </a:avLst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334A008-D9C0-ACD3-A0EE-80D85BA26E7B}"/>
              </a:ext>
            </a:extLst>
          </p:cNvPr>
          <p:cNvSpPr/>
          <p:nvPr/>
        </p:nvSpPr>
        <p:spPr>
          <a:xfrm>
            <a:off x="5547107" y="4109551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6344FCF-04E9-A934-9BFA-D439B92D601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048324" y="2403987"/>
            <a:ext cx="503465" cy="1897558"/>
          </a:xfrm>
          <a:prstGeom prst="curvedConnector2">
            <a:avLst/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282846" y="1025499"/>
            <a:ext cx="4160816" cy="275697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shares between the sub-searches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optimal paths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previous sub-searches: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allows the sub-search to know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exact    distances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directs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towards the start node.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terminates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search when expands a node from a lookup table.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5601D3-CC92-D382-D552-55A752E58B04}"/>
              </a:ext>
            </a:extLst>
          </p:cNvPr>
          <p:cNvSpPr/>
          <p:nvPr/>
        </p:nvSpPr>
        <p:spPr>
          <a:xfrm rot="20594214">
            <a:off x="5825303" y="1590737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902370-7071-CC02-4A0C-E3E16C9743B2}"/>
              </a:ext>
            </a:extLst>
          </p:cNvPr>
          <p:cNvSpPr/>
          <p:nvPr/>
        </p:nvSpPr>
        <p:spPr>
          <a:xfrm rot="20255866">
            <a:off x="5017934" y="3496095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98A766-A378-1B66-388C-71AC467D78FD}"/>
              </a:ext>
            </a:extLst>
          </p:cNvPr>
          <p:cNvSpPr/>
          <p:nvPr/>
        </p:nvSpPr>
        <p:spPr>
          <a:xfrm rot="20594214">
            <a:off x="5166902" y="2390337"/>
            <a:ext cx="1320613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[G1]</a:t>
            </a:r>
            <a:endParaRPr lang="he-IL" sz="1000" b="1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9D93F94-9BB6-5A90-7D3A-E1FD868E5BEA}"/>
              </a:ext>
            </a:extLst>
          </p:cNvPr>
          <p:cNvSpPr/>
          <p:nvPr/>
        </p:nvSpPr>
        <p:spPr>
          <a:xfrm rot="316689">
            <a:off x="6420449" y="3197893"/>
            <a:ext cx="738019" cy="2558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Optimal Path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68102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88943" y="506718"/>
            <a:ext cx="4228692" cy="3313632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superior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to FS-kA* when backward heuristics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are more effective than forward.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Asymmetric characteristics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obstacles and nodes locations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(ex: the edge effect).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969558F-D425-26DF-4C7A-CD37189CB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15764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25952" imgH="1440180" progId="Excel.Sheet.12">
                  <p:embed/>
                </p:oleObj>
              </mc:Choice>
              <mc:Fallback>
                <p:oleObj name="Worksheet" r:id="rId4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A4A418D-9F9E-00D1-AEA0-2A277434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87B582-41B2-9905-6C36-ABEC08FCEA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6BC43-DBE2-9C3C-AD3F-025360AF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507C9-EF14-E6D2-9EC4-E7D8BF4FDA7E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742DF-A38D-E5AA-2DF0-F4063B9F7978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A2C91-5581-E182-7CC7-30D43377F3B3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BB5D81-DC9E-34F3-0029-E285B2C02AFB}"/>
              </a:ext>
            </a:extLst>
          </p:cNvPr>
          <p:cNvSpPr/>
          <p:nvPr/>
        </p:nvSpPr>
        <p:spPr>
          <a:xfrm>
            <a:off x="4688113" y="854792"/>
            <a:ext cx="3541487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</a:t>
            </a:r>
          </a:p>
        </p:txBody>
      </p:sp>
    </p:spTree>
    <p:extLst>
      <p:ext uri="{BB962C8B-B14F-4D97-AF65-F5344CB8AC3E}">
        <p14:creationId xmlns:p14="http://schemas.microsoft.com/office/powerpoint/2010/main" val="128130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Backward-Sequential-kA* (BS-kA*)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34364" y="1051003"/>
            <a:ext cx="4227418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BS-kA*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competitive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with the FS-kA* in cases with a small number of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worst-case scenarios, the BS-kA* can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 the same node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times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while the FS-kA* never expands the node more than once.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This feature gives FS-KA* a decisive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advantage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many goals.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7621E-B684-945D-47E9-0C774C8B4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03795"/>
              </p:ext>
            </p:extLst>
          </p:nvPr>
        </p:nvGraphicFramePr>
        <p:xfrm>
          <a:off x="5021942" y="1577537"/>
          <a:ext cx="132556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25952" imgH="1440180" progId="Excel.Sheet.12">
                  <p:embed/>
                </p:oleObj>
              </mc:Choice>
              <mc:Fallback>
                <p:oleObj name="Worksheet" r:id="rId3" imgW="1325952" imgH="14401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7621E-B684-945D-47E9-0C774C8B4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1942" y="1577537"/>
                        <a:ext cx="132556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935C16-3787-D255-3FBC-D677512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7" y="1577537"/>
            <a:ext cx="137922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C18A-3138-945B-BD27-020E6152F6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6" t="3978" r="20186" b="4861"/>
          <a:stretch/>
        </p:blipFill>
        <p:spPr>
          <a:xfrm>
            <a:off x="4238173" y="3299170"/>
            <a:ext cx="1649289" cy="151246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4456-57FF-BA8D-F960-850E95089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64" y="3293538"/>
            <a:ext cx="2409150" cy="151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69049-DFC1-6328-5B3F-6C56F350EC82}"/>
              </a:ext>
            </a:extLst>
          </p:cNvPr>
          <p:cNvSpPr txBox="1"/>
          <p:nvPr/>
        </p:nvSpPr>
        <p:spPr>
          <a:xfrm rot="1007621">
            <a:off x="4877841" y="3433584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Forward</a:t>
            </a:r>
            <a:endParaRPr lang="he-IL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9DFAB-73EC-A1AB-577A-8BE1DEEFBE04}"/>
              </a:ext>
            </a:extLst>
          </p:cNvPr>
          <p:cNvSpPr txBox="1"/>
          <p:nvPr/>
        </p:nvSpPr>
        <p:spPr>
          <a:xfrm rot="20073589">
            <a:off x="4227663" y="3468918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C81-1813-2694-73F4-35A686F2A565}"/>
              </a:ext>
            </a:extLst>
          </p:cNvPr>
          <p:cNvSpPr txBox="1"/>
          <p:nvPr/>
        </p:nvSpPr>
        <p:spPr>
          <a:xfrm>
            <a:off x="4550577" y="4134853"/>
            <a:ext cx="1006244" cy="246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/>
              <a:t>Equals</a:t>
            </a:r>
            <a:endParaRPr lang="he-IL" sz="1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E3BFA-281D-BA48-EC2F-7C040704823B}"/>
              </a:ext>
            </a:extLst>
          </p:cNvPr>
          <p:cNvSpPr/>
          <p:nvPr/>
        </p:nvSpPr>
        <p:spPr>
          <a:xfrm>
            <a:off x="4550577" y="854792"/>
            <a:ext cx="3947537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Direction Search Asymmetry (SPP)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490D4-20EF-C497-CD8D-FF4DE5648A61}"/>
              </a:ext>
            </a:extLst>
          </p:cNvPr>
          <p:cNvSpPr/>
          <p:nvPr/>
        </p:nvSpPr>
        <p:spPr>
          <a:xfrm>
            <a:off x="4582836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1AD96E-4376-5961-6DAC-95B11CBC610F}"/>
              </a:ext>
            </a:extLst>
          </p:cNvPr>
          <p:cNvSpPr/>
          <p:nvPr/>
        </p:nvSpPr>
        <p:spPr>
          <a:xfrm>
            <a:off x="6818870" y="3007456"/>
            <a:ext cx="893592" cy="303925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</a:t>
            </a:r>
          </a:p>
        </p:txBody>
      </p:sp>
    </p:spTree>
    <p:extLst>
      <p:ext uri="{BB962C8B-B14F-4D97-AF65-F5344CB8AC3E}">
        <p14:creationId xmlns:p14="http://schemas.microsoft.com/office/powerpoint/2010/main" val="421239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00933" y="957403"/>
            <a:ext cx="3913106" cy="30129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forward and backward searches: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the search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begins with a forward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for the nearest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then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BS-kA* is executed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enhanced by the information obtained from the forward search.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27462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DE1A4F8-9F01-D29F-6BDA-F78C81C30A2D}"/>
              </a:ext>
            </a:extLst>
          </p:cNvPr>
          <p:cNvSpPr/>
          <p:nvPr/>
        </p:nvSpPr>
        <p:spPr>
          <a:xfrm rot="3699318">
            <a:off x="5090813" y="2514776"/>
            <a:ext cx="2154990" cy="1131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619B90-826E-98BE-9FE7-CBA4B122D7A2}"/>
              </a:ext>
            </a:extLst>
          </p:cNvPr>
          <p:cNvSpPr/>
          <p:nvPr/>
        </p:nvSpPr>
        <p:spPr>
          <a:xfrm rot="657832">
            <a:off x="6334271" y="2881987"/>
            <a:ext cx="1956413" cy="699126"/>
          </a:xfrm>
          <a:prstGeom prst="ellipse">
            <a:avLst/>
          </a:prstGeom>
          <a:solidFill>
            <a:schemeClr val="accent2">
              <a:lumMod val="60000"/>
              <a:lumOff val="4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15788" y="698203"/>
            <a:ext cx="4371519" cy="347745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FBS-kA*, the forward search contains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share than the backward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node in the forward CLOSED list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contains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to the start.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backward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sub-search is terminated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when it expands a node from a lookup table.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96E17D-2773-B8CB-34F1-F8B89658A84C}"/>
              </a:ext>
            </a:extLst>
          </p:cNvPr>
          <p:cNvSpPr/>
          <p:nvPr/>
        </p:nvSpPr>
        <p:spPr>
          <a:xfrm rot="20301775">
            <a:off x="4826901" y="1531667"/>
            <a:ext cx="2154990" cy="12836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AD0487-40A1-A707-6F20-D66B9F20870C}"/>
              </a:ext>
            </a:extLst>
          </p:cNvPr>
          <p:cNvSpPr/>
          <p:nvPr/>
        </p:nvSpPr>
        <p:spPr>
          <a:xfrm>
            <a:off x="5084685" y="2280565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S</a:t>
            </a:r>
            <a:endParaRPr lang="he-IL" sz="1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76B5BC-551F-4228-16DB-34B63A760BF8}"/>
              </a:ext>
            </a:extLst>
          </p:cNvPr>
          <p:cNvSpPr/>
          <p:nvPr/>
        </p:nvSpPr>
        <p:spPr>
          <a:xfrm>
            <a:off x="6236737" y="1671657"/>
            <a:ext cx="501217" cy="383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G1</a:t>
            </a:r>
            <a:endParaRPr lang="he-IL" sz="1000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427AAF-CB47-93C2-1B7A-E2A168CAF7C0}"/>
              </a:ext>
            </a:extLst>
          </p:cNvPr>
          <p:cNvCxnSpPr>
            <a:cxnSpLocks/>
            <a:stCxn id="14" idx="0"/>
            <a:endCxn id="10" idx="6"/>
          </p:cNvCxnSpPr>
          <p:nvPr/>
        </p:nvCxnSpPr>
        <p:spPr>
          <a:xfrm rot="16200000" flipV="1">
            <a:off x="5514848" y="2543614"/>
            <a:ext cx="975125" cy="833015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98CFA0-0A86-4E51-89B6-D6135BCE3E60}"/>
              </a:ext>
            </a:extLst>
          </p:cNvPr>
          <p:cNvSpPr/>
          <p:nvPr/>
        </p:nvSpPr>
        <p:spPr>
          <a:xfrm>
            <a:off x="6168308" y="3447684"/>
            <a:ext cx="501217" cy="383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G2</a:t>
            </a:r>
            <a:endParaRPr lang="he-IL" sz="10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5CB080-0701-0CE9-94D7-43E6DB63FAC1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0800000">
            <a:off x="6352127" y="3045506"/>
            <a:ext cx="1217653" cy="292817"/>
          </a:xfrm>
          <a:prstGeom prst="curvedConnector3">
            <a:avLst>
              <a:gd name="adj1" fmla="val 33821"/>
            </a:avLst>
          </a:prstGeom>
          <a:ln w="63500">
            <a:solidFill>
              <a:srgbClr val="300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E43F2A-34D6-4482-BEE4-41272385FD0A}"/>
              </a:ext>
            </a:extLst>
          </p:cNvPr>
          <p:cNvSpPr/>
          <p:nvPr/>
        </p:nvSpPr>
        <p:spPr>
          <a:xfrm rot="20098708">
            <a:off x="5040345" y="1512049"/>
            <a:ext cx="1067661" cy="255848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[G1]</a:t>
            </a:r>
            <a:endParaRPr lang="he-IL" sz="10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2B06F-2F18-EFA9-FEB1-DF5544088497}"/>
              </a:ext>
            </a:extLst>
          </p:cNvPr>
          <p:cNvSpPr/>
          <p:nvPr/>
        </p:nvSpPr>
        <p:spPr>
          <a:xfrm rot="689316">
            <a:off x="6901692" y="2719663"/>
            <a:ext cx="944259" cy="2558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[G3]</a:t>
            </a:r>
            <a:endParaRPr lang="he-IL" sz="1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5FD19C-A380-8082-086E-2A6D0FA16B9B}"/>
              </a:ext>
            </a:extLst>
          </p:cNvPr>
          <p:cNvSpPr/>
          <p:nvPr/>
        </p:nvSpPr>
        <p:spPr>
          <a:xfrm>
            <a:off x="7569779" y="3146328"/>
            <a:ext cx="501217" cy="383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G3</a:t>
            </a:r>
            <a:endParaRPr lang="he-IL" sz="1000" b="1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C3964A-D40C-B5D3-9781-77FDC20B821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577558" y="1621387"/>
            <a:ext cx="416914" cy="901443"/>
          </a:xfrm>
          <a:prstGeom prst="curvedConnector2">
            <a:avLst/>
          </a:prstGeom>
          <a:ln w="63500">
            <a:solidFill>
              <a:srgbClr val="300D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D394F6-EA57-6BF1-9AFD-3A6EE270C614}"/>
              </a:ext>
            </a:extLst>
          </p:cNvPr>
          <p:cNvSpPr/>
          <p:nvPr/>
        </p:nvSpPr>
        <p:spPr>
          <a:xfrm rot="20853196">
            <a:off x="5170538" y="3144258"/>
            <a:ext cx="944259" cy="255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Closed [G2]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19244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Forward-Backward-Sequential-kA* (FBS-kA*)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336636" y="904627"/>
            <a:ext cx="3867300" cy="309137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most cases the FS-kA* and 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FBS-kA*.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performance is usually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intermediate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the two.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FBS-kA* is useful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risk-averse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situations where avoiding risks of poor performance is the primary concern (resource limitations).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F1E7-62BA-5E2C-A7DE-1F432D0C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40" y="1215234"/>
            <a:ext cx="1250493" cy="130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4B281-4E11-F577-5D00-B3174AEB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00" y="1220148"/>
            <a:ext cx="1255194" cy="130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058A-D521-20A8-75F9-95098504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62" y="1220149"/>
            <a:ext cx="1250494" cy="1307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01DD-5905-AA23-9BCF-7A5B3B696573}"/>
              </a:ext>
            </a:extLst>
          </p:cNvPr>
          <p:cNvSpPr txBox="1"/>
          <p:nvPr/>
        </p:nvSpPr>
        <p:spPr>
          <a:xfrm>
            <a:off x="4831559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FD37-A4F2-E0BF-B784-26D271A85DDB}"/>
              </a:ext>
            </a:extLst>
          </p:cNvPr>
          <p:cNvSpPr txBox="1"/>
          <p:nvPr/>
        </p:nvSpPr>
        <p:spPr>
          <a:xfrm>
            <a:off x="6190770" y="1220148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64A7-57D2-1C9B-8BD6-2C7EFE49F276}"/>
              </a:ext>
            </a:extLst>
          </p:cNvPr>
          <p:cNvSpPr txBox="1"/>
          <p:nvPr/>
        </p:nvSpPr>
        <p:spPr>
          <a:xfrm>
            <a:off x="7542805" y="1220147"/>
            <a:ext cx="7595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FBS-kA*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1C46B9-AD36-1274-351D-73EE05F71E10}"/>
              </a:ext>
            </a:extLst>
          </p:cNvPr>
          <p:cNvSpPr txBox="1"/>
          <p:nvPr/>
        </p:nvSpPr>
        <p:spPr>
          <a:xfrm>
            <a:off x="4541840" y="877527"/>
            <a:ext cx="396891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Sample of FBS-kA* superiority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75C8F-D06D-B2FE-92F7-D2FD65A28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2" t="3131" r="20143" b="960"/>
          <a:stretch/>
        </p:blipFill>
        <p:spPr>
          <a:xfrm>
            <a:off x="5713622" y="3061665"/>
            <a:ext cx="1713837" cy="16643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BA598B-E9C5-C098-CEB7-267B9F6AD5AE}"/>
              </a:ext>
            </a:extLst>
          </p:cNvPr>
          <p:cNvSpPr txBox="1"/>
          <p:nvPr/>
        </p:nvSpPr>
        <p:spPr>
          <a:xfrm rot="396287">
            <a:off x="6663258" y="3636620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D8D2FF-7CB6-E70A-98F4-614E7E6C4EFA}"/>
              </a:ext>
            </a:extLst>
          </p:cNvPr>
          <p:cNvSpPr txBox="1"/>
          <p:nvPr/>
        </p:nvSpPr>
        <p:spPr>
          <a:xfrm rot="21104251">
            <a:off x="5711140" y="3578275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2E666-008B-E6FC-840F-D586D6AF04F1}"/>
              </a:ext>
            </a:extLst>
          </p:cNvPr>
          <p:cNvSpPr txBox="1"/>
          <p:nvPr/>
        </p:nvSpPr>
        <p:spPr>
          <a:xfrm rot="20640643">
            <a:off x="5953327" y="3167941"/>
            <a:ext cx="732679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FBS-kA*</a:t>
            </a:r>
            <a:endParaRPr lang="he-IL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918C-F9D4-838B-4E69-DFB97A01BA31}"/>
              </a:ext>
            </a:extLst>
          </p:cNvPr>
          <p:cNvSpPr txBox="1"/>
          <p:nvPr/>
        </p:nvSpPr>
        <p:spPr>
          <a:xfrm>
            <a:off x="4572000" y="2768446"/>
            <a:ext cx="393875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Statistical distribution of wins between the algorithms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ten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1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8" y="890982"/>
            <a:ext cx="478219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20k~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C3A3-C60A-5414-6388-7E38D354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07496-F7D8-8169-A7D8-20777AF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54CF7-70CD-7CD0-5855-F123BA5F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D15B2-CDC0-D9E4-F61B-4EFEF3AF3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A8E99-B9C5-1846-CB76-E98B03A0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AD2E28-21B3-8243-5DCC-EB7805D7161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AB37F-33D7-D71E-399A-1BF43EEEAF1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F885C-BA02-4775-EEC1-6331D4633391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65328-D0B3-99C2-F2F3-443FB8A66ADF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9299-FEC9-E6BC-6474-C77BB5AED8AF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Definition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/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One-to-Many Shortest Path Problem (OMSPP) is the problem of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solving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 Problems (SPP) that share the same start node.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OMSPP is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defined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by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 graph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G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start node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S,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and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goal nodes </a:t>
                </a: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objective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is to find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k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shortest paths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</a:br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Aharoni" panose="02010803020104030203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]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from the start node to the goals.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This thesis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focuses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on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2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haroni" panose="02010803020104030203" pitchFamily="2" charset="-79"/>
                    <a:ea typeface="Segoe UI Black" panose="020B0A02040204020203" pitchFamily="34" charset="0"/>
                    <a:cs typeface="Aharoni" panose="02010803020104030203" pitchFamily="2" charset="-79"/>
                  </a:rPr>
                  <a:t>D undirected grid maps with obstacles.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118A52C-7633-832B-9FC8-BCA5784C7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" y="890388"/>
                <a:ext cx="5007851" cy="38007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572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6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36379" y="1050036"/>
            <a:ext cx="4608378" cy="278036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performs best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 the domains of cities and games (open areas).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has a marginal effect on the forward search but significantly impacts the BS-kA* and FBS-kA* searches.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relevance of BS-kA* and FBS-kA*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decreases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as the number of goals increases.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70265-4A2C-3A78-CF69-9D195386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90" y="2892198"/>
            <a:ext cx="4488993" cy="160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7E6D0-1D5E-365C-27FD-CC45D264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"/>
          <a:stretch/>
        </p:blipFill>
        <p:spPr>
          <a:xfrm>
            <a:off x="4731616" y="1311646"/>
            <a:ext cx="3985260" cy="12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Distribution by algorithms and domains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0308-9AD8-CB09-24BC-3644429534F3}"/>
              </a:ext>
            </a:extLst>
          </p:cNvPr>
          <p:cNvSpPr txBox="1"/>
          <p:nvPr/>
        </p:nvSpPr>
        <p:spPr>
          <a:xfrm>
            <a:off x="5882239" y="1481906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778B4-E655-9654-F8F5-5E95BFBD426F}"/>
              </a:ext>
            </a:extLst>
          </p:cNvPr>
          <p:cNvSpPr txBox="1"/>
          <p:nvPr/>
        </p:nvSpPr>
        <p:spPr>
          <a:xfrm>
            <a:off x="5329992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D350-C870-7F94-C85F-CE4529DCB521}"/>
              </a:ext>
            </a:extLst>
          </p:cNvPr>
          <p:cNvSpPr txBox="1"/>
          <p:nvPr/>
        </p:nvSpPr>
        <p:spPr>
          <a:xfrm>
            <a:off x="6423660" y="1481905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6CC3-C58C-1878-F9AC-55AB128321F1}"/>
              </a:ext>
            </a:extLst>
          </p:cNvPr>
          <p:cNvSpPr txBox="1"/>
          <p:nvPr/>
        </p:nvSpPr>
        <p:spPr>
          <a:xfrm>
            <a:off x="7574283" y="1477669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05A2-E612-07F3-38DC-FE231B2B222C}"/>
              </a:ext>
            </a:extLst>
          </p:cNvPr>
          <p:cNvSpPr txBox="1"/>
          <p:nvPr/>
        </p:nvSpPr>
        <p:spPr>
          <a:xfrm>
            <a:off x="7022036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BS-kA*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21E76-A79F-49F6-8A12-91D9B51061B8}"/>
              </a:ext>
            </a:extLst>
          </p:cNvPr>
          <p:cNvSpPr txBox="1"/>
          <p:nvPr/>
        </p:nvSpPr>
        <p:spPr>
          <a:xfrm>
            <a:off x="8115704" y="1477668"/>
            <a:ext cx="541421" cy="200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FS-kA*</a:t>
            </a:r>
            <a:endParaRPr lang="he-IL" sz="7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A7CFB-1DB9-2A92-917C-303DB86CE773}"/>
              </a:ext>
            </a:extLst>
          </p:cNvPr>
          <p:cNvSpPr txBox="1"/>
          <p:nvPr/>
        </p:nvSpPr>
        <p:spPr>
          <a:xfrm>
            <a:off x="75796" y="927306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7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150242" y="712800"/>
            <a:ext cx="4608958" cy="285844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Each OMSPP has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preferred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direction search.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deterministic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algorithm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that can predict the best search direction for a given map and node location.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evaluate the potential, we built a simulation -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Oracle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algorithm.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3C94A-D524-3C1A-D740-17F5F37A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0" y="953762"/>
            <a:ext cx="4374173" cy="37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Oracle - 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57FC8E8-F85C-269F-82AA-EAB21CC582DE}"/>
              </a:ext>
            </a:extLst>
          </p:cNvPr>
          <p:cNvSpPr/>
          <p:nvPr/>
        </p:nvSpPr>
        <p:spPr>
          <a:xfrm>
            <a:off x="-1" y="1180841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Oracle algorithm can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 about 20%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expanded nodes compared to FS-kA*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(the baseline).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Oracle's performance and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from the start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Negative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goals and Oracle performance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 superiority).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2590-63FE-9A3F-07B9-FF354F7420CC}"/>
              </a:ext>
            </a:extLst>
          </p:cNvPr>
          <p:cNvSpPr txBox="1"/>
          <p:nvPr/>
        </p:nvSpPr>
        <p:spPr>
          <a:xfrm>
            <a:off x="4731616" y="1050036"/>
            <a:ext cx="398526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distances from start to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EF3D2-16CE-E7CB-F1D4-6E97E17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6" y="1362741"/>
            <a:ext cx="4132093" cy="147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FAD8C-041C-8CAC-B57B-A37AB713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6" y="3320231"/>
            <a:ext cx="4136327" cy="147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6614-121E-0373-E148-40C121D22DA4}"/>
              </a:ext>
            </a:extLst>
          </p:cNvPr>
          <p:cNvSpPr txBox="1"/>
          <p:nvPr/>
        </p:nvSpPr>
        <p:spPr>
          <a:xfrm>
            <a:off x="4731616" y="2978765"/>
            <a:ext cx="4076628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Oracle vs FS-kA* by number of goals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AFC02-2AC3-4A46-2521-081F51F6DD07}"/>
              </a:ext>
            </a:extLst>
          </p:cNvPr>
          <p:cNvSpPr txBox="1"/>
          <p:nvPr/>
        </p:nvSpPr>
        <p:spPr>
          <a:xfrm>
            <a:off x="280291" y="1208852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simulation provided interesting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0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9DE14-7B3B-2340-D046-20B0FAB8ED08}"/>
              </a:ext>
            </a:extLst>
          </p:cNvPr>
          <p:cNvCxnSpPr>
            <a:cxnSpLocks/>
          </p:cNvCxnSpPr>
          <p:nvPr/>
        </p:nvCxnSpPr>
        <p:spPr>
          <a:xfrm flipH="1">
            <a:off x="6959647" y="1976038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813BF8-D93A-1151-E978-AB03AB24E3C4}"/>
              </a:ext>
            </a:extLst>
          </p:cNvPr>
          <p:cNvCxnSpPr>
            <a:cxnSpLocks/>
          </p:cNvCxnSpPr>
          <p:nvPr/>
        </p:nvCxnSpPr>
        <p:spPr>
          <a:xfrm flipH="1">
            <a:off x="6973934" y="2317591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0733650-6D63-0A7F-7958-EA81FD044212}"/>
              </a:ext>
            </a:extLst>
          </p:cNvPr>
          <p:cNvSpPr/>
          <p:nvPr/>
        </p:nvSpPr>
        <p:spPr>
          <a:xfrm>
            <a:off x="1855263" y="1083059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00E1F-EA99-267B-2CFC-2466FF7B3001}"/>
              </a:ext>
            </a:extLst>
          </p:cNvPr>
          <p:cNvSpPr/>
          <p:nvPr/>
        </p:nvSpPr>
        <p:spPr>
          <a:xfrm>
            <a:off x="1976287" y="983435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2D6EA-FAA9-7C0F-FEAA-3BC9764BF0EA}"/>
              </a:ext>
            </a:extLst>
          </p:cNvPr>
          <p:cNvSpPr/>
          <p:nvPr/>
        </p:nvSpPr>
        <p:spPr>
          <a:xfrm>
            <a:off x="2097314" y="863673"/>
            <a:ext cx="5191423" cy="37954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F6A4D5A-6301-759F-CE37-C9C9D36A7EFA}"/>
              </a:ext>
            </a:extLst>
          </p:cNvPr>
          <p:cNvSpPr/>
          <p:nvPr/>
        </p:nvSpPr>
        <p:spPr>
          <a:xfrm rot="10800000">
            <a:off x="3559136" y="1226312"/>
            <a:ext cx="1878807" cy="915300"/>
          </a:xfrm>
          <a:prstGeom prst="trapezoid">
            <a:avLst>
              <a:gd name="adj" fmla="val 6168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64A2-7912-9067-D9C4-941F8D5935B4}"/>
              </a:ext>
            </a:extLst>
          </p:cNvPr>
          <p:cNvSpPr txBox="1"/>
          <p:nvPr/>
        </p:nvSpPr>
        <p:spPr>
          <a:xfrm>
            <a:off x="3963600" y="1508249"/>
            <a:ext cx="10698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Training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5EE25-50AC-246E-6A8F-BCB40CB1A0CC}"/>
              </a:ext>
            </a:extLst>
          </p:cNvPr>
          <p:cNvSpPr txBox="1"/>
          <p:nvPr/>
        </p:nvSpPr>
        <p:spPr>
          <a:xfrm>
            <a:off x="5236354" y="1424762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Expanded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694547-0446-26EE-11AB-F094625E1A6A}"/>
              </a:ext>
            </a:extLst>
          </p:cNvPr>
          <p:cNvCxnSpPr>
            <a:cxnSpLocks/>
            <a:stCxn id="2" idx="3"/>
            <a:endCxn id="27" idx="3"/>
          </p:cNvCxnSpPr>
          <p:nvPr/>
        </p:nvCxnSpPr>
        <p:spPr>
          <a:xfrm flipV="1">
            <a:off x="3067205" y="1683962"/>
            <a:ext cx="774223" cy="1535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DCEB-C876-8AEB-08DC-A46BE3C88AFD}"/>
              </a:ext>
            </a:extLst>
          </p:cNvPr>
          <p:cNvSpPr txBox="1"/>
          <p:nvPr/>
        </p:nvSpPr>
        <p:spPr>
          <a:xfrm>
            <a:off x="3053004" y="1446471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417D5-18BA-48F3-EF21-0E1AAD6A124B}"/>
              </a:ext>
            </a:extLst>
          </p:cNvPr>
          <p:cNvCxnSpPr>
            <a:cxnSpLocks/>
          </p:cNvCxnSpPr>
          <p:nvPr/>
        </p:nvCxnSpPr>
        <p:spPr>
          <a:xfrm flipH="1">
            <a:off x="5155651" y="1670983"/>
            <a:ext cx="903011" cy="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A94460-B287-7D6E-F2AF-5B2C74915C40}"/>
              </a:ext>
            </a:extLst>
          </p:cNvPr>
          <p:cNvSpPr txBox="1"/>
          <p:nvPr/>
        </p:nvSpPr>
        <p:spPr>
          <a:xfrm>
            <a:off x="5236354" y="1663887"/>
            <a:ext cx="822308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Nodes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98EAE-33C6-A296-61DD-ED1EC9066F02}"/>
              </a:ext>
            </a:extLst>
          </p:cNvPr>
          <p:cNvSpPr/>
          <p:nvPr/>
        </p:nvSpPr>
        <p:spPr>
          <a:xfrm>
            <a:off x="4139311" y="2694109"/>
            <a:ext cx="732971" cy="573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A09DF-E5FB-C810-883B-D47669E0BDD7}"/>
              </a:ext>
            </a:extLst>
          </p:cNvPr>
          <p:cNvSpPr txBox="1"/>
          <p:nvPr/>
        </p:nvSpPr>
        <p:spPr>
          <a:xfrm>
            <a:off x="4139311" y="2847999"/>
            <a:ext cx="7329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880743-3C86-E9F3-FAC5-4284A80C63DE}"/>
              </a:ext>
            </a:extLst>
          </p:cNvPr>
          <p:cNvCxnSpPr>
            <a:cxnSpLocks/>
            <a:stCxn id="27" idx="0"/>
            <a:endCxn id="22" idx="0"/>
          </p:cNvCxnSpPr>
          <p:nvPr/>
        </p:nvCxnSpPr>
        <p:spPr>
          <a:xfrm>
            <a:off x="4498539" y="2141612"/>
            <a:ext cx="7258" cy="552497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04855-7CC4-6307-A735-8EA8BC789F3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4502887" y="3267424"/>
            <a:ext cx="2910" cy="552496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5485F1-0C61-6E23-3255-F85F7381B98D}"/>
              </a:ext>
            </a:extLst>
          </p:cNvPr>
          <p:cNvSpPr/>
          <p:nvPr/>
        </p:nvSpPr>
        <p:spPr>
          <a:xfrm>
            <a:off x="2334234" y="1526779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0B846-C0D1-8FB0-5223-8A257244977E}"/>
              </a:ext>
            </a:extLst>
          </p:cNvPr>
          <p:cNvSpPr/>
          <p:nvPr/>
        </p:nvSpPr>
        <p:spPr>
          <a:xfrm>
            <a:off x="6070923" y="1424761"/>
            <a:ext cx="903011" cy="419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 Algorithm</a:t>
            </a:r>
            <a:endParaRPr lang="he-IL" sz="11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42F58E-FAE2-079B-D048-B2143D37DC06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369779" y="2997058"/>
            <a:ext cx="769532" cy="4830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22F421-2593-A81C-0546-43525FA5C293}"/>
              </a:ext>
            </a:extLst>
          </p:cNvPr>
          <p:cNvSpPr txBox="1"/>
          <p:nvPr/>
        </p:nvSpPr>
        <p:spPr>
          <a:xfrm>
            <a:off x="3355578" y="2758032"/>
            <a:ext cx="71042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Features</a:t>
            </a:r>
            <a:endParaRPr lang="he-IL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BD1E3-D963-2BE5-993C-0F995C754BF2}"/>
              </a:ext>
            </a:extLst>
          </p:cNvPr>
          <p:cNvSpPr/>
          <p:nvPr/>
        </p:nvSpPr>
        <p:spPr>
          <a:xfrm>
            <a:off x="2636808" y="2838340"/>
            <a:ext cx="732971" cy="3174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dirty="0"/>
              <a:t>OMSPP</a:t>
            </a:r>
            <a:endParaRPr lang="he-IL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93117-E350-E1AF-0E7B-E564BE80ECC8}"/>
              </a:ext>
            </a:extLst>
          </p:cNvPr>
          <p:cNvSpPr/>
          <p:nvPr/>
        </p:nvSpPr>
        <p:spPr>
          <a:xfrm>
            <a:off x="426263" y="1064441"/>
            <a:ext cx="1167746" cy="12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Train Set</a:t>
            </a:r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C94BC-AEC0-056D-890A-430BECD72FF0}"/>
              </a:ext>
            </a:extLst>
          </p:cNvPr>
          <p:cNvSpPr/>
          <p:nvPr/>
        </p:nvSpPr>
        <p:spPr>
          <a:xfrm>
            <a:off x="419003" y="2568018"/>
            <a:ext cx="1167746" cy="852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Test Set</a:t>
            </a:r>
            <a:endParaRPr lang="he-IL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D39E4-B508-6E6B-2B14-3BE334BF279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1594009" y="1683908"/>
            <a:ext cx="740225" cy="1589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1B1E2-9057-D308-806B-4F38FC8BE40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86749" y="2994377"/>
            <a:ext cx="1050059" cy="268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5D79D-A2BC-FF6C-798E-CAA35E3C1326}"/>
              </a:ext>
            </a:extLst>
          </p:cNvPr>
          <p:cNvSpPr/>
          <p:nvPr/>
        </p:nvSpPr>
        <p:spPr>
          <a:xfrm>
            <a:off x="7549991" y="1396487"/>
            <a:ext cx="1167746" cy="112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b="1" dirty="0"/>
              <a:t>FS-kA*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BS-kA*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FBS-kA*</a:t>
            </a:r>
            <a:endParaRPr lang="he-IL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F2AAD0-41C4-AEAA-8E26-775FDCDC3F6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973934" y="1634485"/>
            <a:ext cx="598240" cy="1"/>
          </a:xfrm>
          <a:prstGeom prst="straightConnector1">
            <a:avLst/>
          </a:prstGeom>
          <a:ln w="38100">
            <a:solidFill>
              <a:srgbClr val="FFE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67250-6861-7038-A09A-6737D30C0B4E}"/>
              </a:ext>
            </a:extLst>
          </p:cNvPr>
          <p:cNvSpPr/>
          <p:nvPr/>
        </p:nvSpPr>
        <p:spPr>
          <a:xfrm>
            <a:off x="3978114" y="3819920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2997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D363E8-1A99-9A7E-A6C7-0464D3A670A8}"/>
              </a:ext>
            </a:extLst>
          </p:cNvPr>
          <p:cNvSpPr/>
          <p:nvPr/>
        </p:nvSpPr>
        <p:spPr>
          <a:xfrm>
            <a:off x="7491892" y="1445156"/>
            <a:ext cx="1515568" cy="13320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9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200" b="1" dirty="0"/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200" b="1" dirty="0"/>
              <a:t>ANN</a:t>
            </a:r>
            <a:endParaRPr lang="he-IL" sz="1200" b="1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AB6597F-2D63-BF2E-0AF1-490619076713}"/>
              </a:ext>
            </a:extLst>
          </p:cNvPr>
          <p:cNvCxnSpPr>
            <a:cxnSpLocks/>
          </p:cNvCxnSpPr>
          <p:nvPr/>
        </p:nvCxnSpPr>
        <p:spPr>
          <a:xfrm flipH="1">
            <a:off x="6726260" y="2564493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2C817F-42C9-D1FC-D22E-B61287401BC9}"/>
              </a:ext>
            </a:extLst>
          </p:cNvPr>
          <p:cNvCxnSpPr>
            <a:cxnSpLocks/>
          </p:cNvCxnSpPr>
          <p:nvPr/>
        </p:nvCxnSpPr>
        <p:spPr>
          <a:xfrm flipH="1">
            <a:off x="6770910" y="2278705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92C253-5133-BF9E-FE15-67DD0853C5D5}"/>
              </a:ext>
            </a:extLst>
          </p:cNvPr>
          <p:cNvCxnSpPr>
            <a:cxnSpLocks/>
          </p:cNvCxnSpPr>
          <p:nvPr/>
        </p:nvCxnSpPr>
        <p:spPr>
          <a:xfrm flipH="1">
            <a:off x="6691077" y="2010191"/>
            <a:ext cx="972466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8725C78-0E08-575C-5FFC-7C8BBE74E89B}"/>
              </a:ext>
            </a:extLst>
          </p:cNvPr>
          <p:cNvSpPr/>
          <p:nvPr/>
        </p:nvSpPr>
        <p:spPr>
          <a:xfrm>
            <a:off x="2169876" y="1073518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AD2731-133A-5092-702E-322F9619D399}"/>
              </a:ext>
            </a:extLst>
          </p:cNvPr>
          <p:cNvSpPr/>
          <p:nvPr/>
        </p:nvSpPr>
        <p:spPr>
          <a:xfrm>
            <a:off x="2242452" y="100980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AF31D-FD1B-ABFF-94C1-CEDF35244E7C}"/>
              </a:ext>
            </a:extLst>
          </p:cNvPr>
          <p:cNvSpPr/>
          <p:nvPr/>
        </p:nvSpPr>
        <p:spPr>
          <a:xfrm>
            <a:off x="2307771" y="939727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F22FBD-D19A-836D-21F9-E463A973ACCC}"/>
              </a:ext>
            </a:extLst>
          </p:cNvPr>
          <p:cNvSpPr/>
          <p:nvPr/>
        </p:nvSpPr>
        <p:spPr>
          <a:xfrm>
            <a:off x="2358571" y="863673"/>
            <a:ext cx="4528458" cy="399861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7EEE-BD4D-5197-8F71-6527F4BA2277}"/>
              </a:ext>
            </a:extLst>
          </p:cNvPr>
          <p:cNvSpPr/>
          <p:nvPr/>
        </p:nvSpPr>
        <p:spPr>
          <a:xfrm>
            <a:off x="2549995" y="2099018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FS-kA*</a:t>
            </a:r>
            <a:endParaRPr lang="he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544F1-67C3-2896-9E62-915A64A6ED84}"/>
              </a:ext>
            </a:extLst>
          </p:cNvPr>
          <p:cNvSpPr/>
          <p:nvPr/>
        </p:nvSpPr>
        <p:spPr>
          <a:xfrm>
            <a:off x="4095766" y="2099017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BS-kA*</a:t>
            </a:r>
            <a:endParaRPr lang="he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38215-BB2F-1B7B-C706-53BFD53A095E}"/>
              </a:ext>
            </a:extLst>
          </p:cNvPr>
          <p:cNvSpPr/>
          <p:nvPr/>
        </p:nvSpPr>
        <p:spPr>
          <a:xfrm>
            <a:off x="5641537" y="2099016"/>
            <a:ext cx="1049546" cy="573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Model</a:t>
            </a:r>
            <a:br>
              <a:rPr lang="en-US" b="1" dirty="0"/>
            </a:br>
            <a:r>
              <a:rPr lang="en-US" b="1" dirty="0"/>
              <a:t>FBS-kA*</a:t>
            </a:r>
            <a:endParaRPr lang="he-I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2B746-BA7A-F784-62EE-536F4A181F3B}"/>
              </a:ext>
            </a:extLst>
          </p:cNvPr>
          <p:cNvSpPr/>
          <p:nvPr/>
        </p:nvSpPr>
        <p:spPr>
          <a:xfrm>
            <a:off x="2549995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661-E944-4AC0-1EAC-6347D0B21E1D}"/>
              </a:ext>
            </a:extLst>
          </p:cNvPr>
          <p:cNvSpPr/>
          <p:nvPr/>
        </p:nvSpPr>
        <p:spPr>
          <a:xfrm>
            <a:off x="4095766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0E1DB-B9D3-5C3A-E815-E1CDE8E340DF}"/>
              </a:ext>
            </a:extLst>
          </p:cNvPr>
          <p:cNvSpPr/>
          <p:nvPr/>
        </p:nvSpPr>
        <p:spPr>
          <a:xfrm>
            <a:off x="5641537" y="3091538"/>
            <a:ext cx="1049546" cy="628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Predicted Expanded Nodes</a:t>
            </a:r>
            <a:endParaRPr lang="he-IL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C19C9CA-F3CE-0852-D0A5-B0DCEDC304A7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3497518" y="3296814"/>
            <a:ext cx="707288" cy="155278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1088E-2975-1AEC-1702-2EE9BE85F1DC}"/>
              </a:ext>
            </a:extLst>
          </p:cNvPr>
          <p:cNvSpPr/>
          <p:nvPr/>
        </p:nvSpPr>
        <p:spPr>
          <a:xfrm>
            <a:off x="3592284" y="4426852"/>
            <a:ext cx="2070544" cy="36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Best Predicted Algorithm</a:t>
            </a:r>
            <a:endParaRPr lang="he-IL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10BFEA-32C9-2BA6-C3F9-CB71CE08E639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5043289" y="3303831"/>
            <a:ext cx="707288" cy="153875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5A35C7-893A-6FC3-4A2F-92F3EB4D7069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4270403" y="4069699"/>
            <a:ext cx="707288" cy="701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C9D-869E-21BB-9B1A-3BDE0061B79C}"/>
              </a:ext>
            </a:extLst>
          </p:cNvPr>
          <p:cNvSpPr/>
          <p:nvPr/>
        </p:nvSpPr>
        <p:spPr>
          <a:xfrm>
            <a:off x="4256332" y="3962397"/>
            <a:ext cx="715714" cy="219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ArgMin</a:t>
            </a:r>
            <a:endParaRPr lang="he-IL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42B49-3B76-637C-A3AE-764F8793FF3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074768" y="2672333"/>
            <a:ext cx="0" cy="41920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00A583-F8A8-46E5-2E65-0FC63D5926FC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620539" y="2672332"/>
            <a:ext cx="0" cy="419206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1BDECA-CAED-A7F2-FCEC-985AD7A3EDA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6310" y="2672331"/>
            <a:ext cx="0" cy="419207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81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E98B1D-97F0-5AFA-4FBE-DAADDD9AAD19}"/>
              </a:ext>
            </a:extLst>
          </p:cNvPr>
          <p:cNvSpPr/>
          <p:nvPr/>
        </p:nvSpPr>
        <p:spPr>
          <a:xfrm>
            <a:off x="4090769" y="947801"/>
            <a:ext cx="1049546" cy="380255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OMSPP</a:t>
            </a:r>
            <a:endParaRPr lang="he-IL" b="1" dirty="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1E6674E-F176-B770-D99A-7E188F20EE76}"/>
              </a:ext>
            </a:extLst>
          </p:cNvPr>
          <p:cNvCxnSpPr>
            <a:cxnSpLocks/>
            <a:stCxn id="59" idx="2"/>
            <a:endCxn id="3" idx="0"/>
          </p:cNvCxnSpPr>
          <p:nvPr/>
        </p:nvCxnSpPr>
        <p:spPr>
          <a:xfrm rot="5400000">
            <a:off x="3459674" y="943150"/>
            <a:ext cx="770962" cy="1540774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DEFC993-DCCC-0904-A405-585FEC0F778B}"/>
              </a:ext>
            </a:extLst>
          </p:cNvPr>
          <p:cNvCxnSpPr>
            <a:cxnSpLocks/>
            <a:stCxn id="59" idx="2"/>
            <a:endCxn id="9" idx="0"/>
          </p:cNvCxnSpPr>
          <p:nvPr/>
        </p:nvCxnSpPr>
        <p:spPr>
          <a:xfrm rot="16200000" flipH="1">
            <a:off x="5005446" y="938152"/>
            <a:ext cx="770960" cy="1550768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0DE5DD-15C1-CA2F-43A2-1199643625E0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rot="16200000" flipH="1">
            <a:off x="4232560" y="1711037"/>
            <a:ext cx="770961" cy="499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AEB53A-F1B6-25DC-40B3-5E6A46DF814A}"/>
              </a:ext>
            </a:extLst>
          </p:cNvPr>
          <p:cNvSpPr/>
          <p:nvPr/>
        </p:nvSpPr>
        <p:spPr>
          <a:xfrm>
            <a:off x="4262682" y="1567854"/>
            <a:ext cx="715714" cy="219916"/>
          </a:xfrm>
          <a:prstGeom prst="rect">
            <a:avLst/>
          </a:prstGeom>
          <a:solidFill>
            <a:srgbClr val="FFE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Features</a:t>
            </a:r>
            <a:endParaRPr lang="he-IL" sz="1000" b="1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06F883-DEDB-6718-465A-52323D88E5B9}"/>
              </a:ext>
            </a:extLst>
          </p:cNvPr>
          <p:cNvCxnSpPr>
            <a:cxnSpLocks/>
          </p:cNvCxnSpPr>
          <p:nvPr/>
        </p:nvCxnSpPr>
        <p:spPr>
          <a:xfrm flipH="1">
            <a:off x="6906120" y="1727673"/>
            <a:ext cx="59824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6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BE0CA-1FCC-51B4-D76D-6D2A3D66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72" y="1250474"/>
            <a:ext cx="3287486" cy="34685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9960C0-674A-2B4B-A9E4-660CDC7EEDE9}"/>
              </a:ext>
            </a:extLst>
          </p:cNvPr>
          <p:cNvSpPr/>
          <p:nvPr/>
        </p:nvSpPr>
        <p:spPr>
          <a:xfrm>
            <a:off x="123733" y="970383"/>
            <a:ext cx="4796610" cy="354340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and Map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(domain-name, map-name, number of rows and cols in the map, number of nodes in the map).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(number of goals, distance from the start node, degree of dispersion).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Locations features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(relative distances from the map's borders).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443E-0DA3-4EB6-F766-93492B188BFB}"/>
              </a:ext>
            </a:extLst>
          </p:cNvPr>
          <p:cNvSpPr txBox="1"/>
          <p:nvPr/>
        </p:nvSpPr>
        <p:spPr>
          <a:xfrm>
            <a:off x="280291" y="1208852"/>
            <a:ext cx="464005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OMSP features can be divided into three categories: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5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3B16D-9D36-A7BD-D175-1F8B9E8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13" y="1024200"/>
            <a:ext cx="3987384" cy="15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FD016-CA81-367A-3ECA-008797E2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6303"/>
            <a:ext cx="3687917" cy="2179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53365" y="846616"/>
            <a:ext cx="4261432" cy="24077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XGBoost exhibits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performance (the lowest RMSE).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RMSE and Precision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42188" y="1024200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255582" y="993016"/>
            <a:ext cx="4608378" cy="353098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ML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reduce on average, about 7%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the expanded nodes compared to the baseline (FS-kA*).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maximum potential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to reduce additional 12% of expanded nodes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(to reach the Oracle).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models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best learn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domain of the random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567141" y="1123075"/>
            <a:ext cx="39852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EA268-554D-B8BB-985D-5433B230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6" y="1037620"/>
            <a:ext cx="2785834" cy="196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C2FFF-9EFE-28E8-7B29-EFC33EB1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16" y="3208741"/>
            <a:ext cx="3509215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42188" y="16930"/>
            <a:ext cx="9144001" cy="852717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Approach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197813" y="684068"/>
            <a:ext cx="4608378" cy="30745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ML models predict OMSPP pretty well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short and long distances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start and the goals (edge cases).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is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clear correlation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number of goals and model predictivity.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E6A89-4822-E30D-6A26-9290AB49589A}"/>
              </a:ext>
            </a:extLst>
          </p:cNvPr>
          <p:cNvSpPr txBox="1"/>
          <p:nvPr/>
        </p:nvSpPr>
        <p:spPr>
          <a:xfrm>
            <a:off x="75795" y="1007133"/>
            <a:ext cx="43873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Insights:</a:t>
            </a:r>
            <a:endParaRPr lang="he-IL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6974-572E-87BE-BBD0-F0F2F32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14" y="1132119"/>
            <a:ext cx="3646935" cy="16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60939-06AF-796C-7816-E733DCCAE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4" y="3123941"/>
            <a:ext cx="3646935" cy="1867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C40AC-6DC6-EAEC-BA28-01E0AE45BD22}"/>
              </a:ext>
            </a:extLst>
          </p:cNvPr>
          <p:cNvSpPr txBox="1"/>
          <p:nvPr/>
        </p:nvSpPr>
        <p:spPr>
          <a:xfrm>
            <a:off x="4942113" y="877646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Distance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F808-8D72-4895-84EA-D54404A9BFB6}"/>
              </a:ext>
            </a:extLst>
          </p:cNvPr>
          <p:cNvSpPr txBox="1"/>
          <p:nvPr/>
        </p:nvSpPr>
        <p:spPr>
          <a:xfrm>
            <a:off x="4942110" y="2876845"/>
            <a:ext cx="364693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Models Performance by Goals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3532" y="16930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Research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BB802-2678-822A-7E74-74F6688CD794}"/>
              </a:ext>
            </a:extLst>
          </p:cNvPr>
          <p:cNvSpPr/>
          <p:nvPr/>
        </p:nvSpPr>
        <p:spPr>
          <a:xfrm>
            <a:off x="688959" y="443288"/>
            <a:ext cx="4938690" cy="2963183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 Focus (rooms).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Additional domains (3d, puzzles).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Regrettable Model.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Resource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1B74C-99D3-C534-846B-C523ECA7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21" y="781330"/>
            <a:ext cx="3893971" cy="40425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EA9986-18F2-E800-A6A0-D0EEDB2E2733}"/>
              </a:ext>
            </a:extLst>
          </p:cNvPr>
          <p:cNvSpPr/>
          <p:nvPr/>
        </p:nvSpPr>
        <p:spPr>
          <a:xfrm>
            <a:off x="7352371" y="1397619"/>
            <a:ext cx="661639" cy="6765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56CC-E1E9-878A-BD90-7060A8333D27}"/>
              </a:ext>
            </a:extLst>
          </p:cNvPr>
          <p:cNvSpPr txBox="1"/>
          <p:nvPr/>
        </p:nvSpPr>
        <p:spPr>
          <a:xfrm rot="533329">
            <a:off x="7404896" y="1443890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FS-kA*</a:t>
            </a:r>
            <a:endParaRPr lang="he-IL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3DC6-0371-43D5-EDF9-C521D4CCD2B3}"/>
              </a:ext>
            </a:extLst>
          </p:cNvPr>
          <p:cNvSpPr txBox="1"/>
          <p:nvPr/>
        </p:nvSpPr>
        <p:spPr>
          <a:xfrm rot="19706791">
            <a:off x="7531737" y="1752271"/>
            <a:ext cx="61685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BS-kA*</a:t>
            </a:r>
            <a:endParaRPr lang="he-IL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9B27F-4615-ECE3-2858-D26BB94AF230}"/>
              </a:ext>
            </a:extLst>
          </p:cNvPr>
          <p:cNvSpPr txBox="1"/>
          <p:nvPr/>
        </p:nvSpPr>
        <p:spPr>
          <a:xfrm rot="21365387">
            <a:off x="7302342" y="1627578"/>
            <a:ext cx="69579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b="1" dirty="0"/>
              <a:t>BFS-kA*</a:t>
            </a:r>
            <a:endParaRPr lang="he-IL" sz="900" b="1" dirty="0"/>
          </a:p>
        </p:txBody>
      </p:sp>
    </p:spTree>
    <p:extLst>
      <p:ext uri="{BB962C8B-B14F-4D97-AF65-F5344CB8AC3E}">
        <p14:creationId xmlns:p14="http://schemas.microsoft.com/office/powerpoint/2010/main" val="359720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E006E-E33D-4AD6-9259-7C0524179CE1}"/>
              </a:ext>
            </a:extLst>
          </p:cNvPr>
          <p:cNvSpPr/>
          <p:nvPr/>
        </p:nvSpPr>
        <p:spPr>
          <a:xfrm>
            <a:off x="783771" y="4011065"/>
            <a:ext cx="568619" cy="484094"/>
          </a:xfrm>
          <a:prstGeom prst="ellipse">
            <a:avLst/>
          </a:prstGeom>
          <a:solidFill>
            <a:srgbClr val="8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295D-2086-4509-855E-97C18209B504}"/>
              </a:ext>
            </a:extLst>
          </p:cNvPr>
          <p:cNvSpPr/>
          <p:nvPr/>
        </p:nvSpPr>
        <p:spPr>
          <a:xfrm>
            <a:off x="1927411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A2413E-5784-4923-8B06-74A592AF06C9}"/>
              </a:ext>
            </a:extLst>
          </p:cNvPr>
          <p:cNvSpPr/>
          <p:nvPr/>
        </p:nvSpPr>
        <p:spPr>
          <a:xfrm>
            <a:off x="6932279" y="571500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D05AA-6BDB-4B48-AE38-0BFCA4376A60}"/>
              </a:ext>
            </a:extLst>
          </p:cNvPr>
          <p:cNvSpPr/>
          <p:nvPr/>
        </p:nvSpPr>
        <p:spPr>
          <a:xfrm>
            <a:off x="8180934" y="1464641"/>
            <a:ext cx="568619" cy="484094"/>
          </a:xfrm>
          <a:prstGeom prst="ellipse">
            <a:avLst/>
          </a:prstGeom>
          <a:solidFill>
            <a:srgbClr val="0033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34C284-B898-44BF-92F2-FA6CA23D1DD4}"/>
              </a:ext>
            </a:extLst>
          </p:cNvPr>
          <p:cNvSpPr/>
          <p:nvPr/>
        </p:nvSpPr>
        <p:spPr>
          <a:xfrm>
            <a:off x="1442037" y="15973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C35514-8064-4357-BAF5-2414EB72F004}"/>
              </a:ext>
            </a:extLst>
          </p:cNvPr>
          <p:cNvSpPr/>
          <p:nvPr/>
        </p:nvSpPr>
        <p:spPr>
          <a:xfrm>
            <a:off x="961783" y="297051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23E46-E6EF-49B4-AE4F-80F72CA58FDA}"/>
              </a:ext>
            </a:extLst>
          </p:cNvPr>
          <p:cNvSpPr/>
          <p:nvPr/>
        </p:nvSpPr>
        <p:spPr>
          <a:xfrm>
            <a:off x="2211720" y="339410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E25816-F486-41F1-A9F5-E0055DBAF3B3}"/>
              </a:ext>
            </a:extLst>
          </p:cNvPr>
          <p:cNvSpPr/>
          <p:nvPr/>
        </p:nvSpPr>
        <p:spPr>
          <a:xfrm>
            <a:off x="2841890" y="1096160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5AF7A-57CB-440D-AC8D-72BB073F9964}"/>
              </a:ext>
            </a:extLst>
          </p:cNvPr>
          <p:cNvSpPr/>
          <p:nvPr/>
        </p:nvSpPr>
        <p:spPr>
          <a:xfrm>
            <a:off x="3460378" y="276625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A6BE9C-BF0A-407A-B5D0-4324E536BA97}"/>
              </a:ext>
            </a:extLst>
          </p:cNvPr>
          <p:cNvSpPr/>
          <p:nvPr/>
        </p:nvSpPr>
        <p:spPr>
          <a:xfrm>
            <a:off x="3396186" y="445673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8A7C2-F4CD-47B6-8BBB-939014FCF512}"/>
              </a:ext>
            </a:extLst>
          </p:cNvPr>
          <p:cNvSpPr/>
          <p:nvPr/>
        </p:nvSpPr>
        <p:spPr>
          <a:xfrm>
            <a:off x="5886531" y="13378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D5F889-6C08-45F7-8088-A072976C305F}"/>
              </a:ext>
            </a:extLst>
          </p:cNvPr>
          <p:cNvSpPr/>
          <p:nvPr/>
        </p:nvSpPr>
        <p:spPr>
          <a:xfrm>
            <a:off x="7060345" y="336176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0C3D3-48C7-42A2-B018-A27CA4773688}"/>
              </a:ext>
            </a:extLst>
          </p:cNvPr>
          <p:cNvSpPr/>
          <p:nvPr/>
        </p:nvSpPr>
        <p:spPr>
          <a:xfrm>
            <a:off x="7612315" y="4387583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15858B-4D27-4F04-89A9-512AD97D967D}"/>
              </a:ext>
            </a:extLst>
          </p:cNvPr>
          <p:cNvSpPr/>
          <p:nvPr/>
        </p:nvSpPr>
        <p:spPr>
          <a:xfrm>
            <a:off x="8282264" y="2710672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CF606-C0A1-480A-B900-B86B63A06B17}"/>
              </a:ext>
            </a:extLst>
          </p:cNvPr>
          <p:cNvSpPr/>
          <p:nvPr/>
        </p:nvSpPr>
        <p:spPr>
          <a:xfrm>
            <a:off x="6932279" y="1688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2EA247-7D21-4FD8-82FF-2FDDC4B86C22}"/>
              </a:ext>
            </a:extLst>
          </p:cNvPr>
          <p:cNvSpPr/>
          <p:nvPr/>
        </p:nvSpPr>
        <p:spPr>
          <a:xfrm>
            <a:off x="1970875" y="450668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22B47-21AA-40E3-A5CC-E89F79072D18}"/>
              </a:ext>
            </a:extLst>
          </p:cNvPr>
          <p:cNvSpPr/>
          <p:nvPr/>
        </p:nvSpPr>
        <p:spPr>
          <a:xfrm>
            <a:off x="5658009" y="448542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5D7CB8-DC3D-4ECF-9EB8-BC02655369E8}"/>
              </a:ext>
            </a:extLst>
          </p:cNvPr>
          <p:cNvSpPr/>
          <p:nvPr/>
        </p:nvSpPr>
        <p:spPr>
          <a:xfrm>
            <a:off x="6170840" y="2842611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F63CE2-043C-421C-BF6A-F66190985D0F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1068081" y="3454613"/>
            <a:ext cx="178012" cy="55645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B0F8F-EA08-49DB-8133-62546E02C865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1530402" y="3212566"/>
            <a:ext cx="681318" cy="4235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B07FE-372B-41D2-8797-D98FAE2BE029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1352390" y="4253112"/>
            <a:ext cx="618485" cy="495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052A8F-B22A-4D2C-964C-0C51296A4863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1352390" y="3636148"/>
            <a:ext cx="859330" cy="6169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F47D94-DD9B-4F85-9D9B-EF43E9ECFCE4}"/>
              </a:ext>
            </a:extLst>
          </p:cNvPr>
          <p:cNvCxnSpPr>
            <a:cxnSpLocks/>
            <a:stCxn id="17" idx="2"/>
            <a:endCxn id="15" idx="7"/>
          </p:cNvCxnSpPr>
          <p:nvPr/>
        </p:nvCxnSpPr>
        <p:spPr>
          <a:xfrm flipH="1">
            <a:off x="2697067" y="3008299"/>
            <a:ext cx="763311" cy="45669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8009FD-8725-4483-9B77-2E4FD2EBC579}"/>
              </a:ext>
            </a:extLst>
          </p:cNvPr>
          <p:cNvCxnSpPr>
            <a:cxnSpLocks/>
            <a:stCxn id="27" idx="6"/>
            <a:endCxn id="18" idx="2"/>
          </p:cNvCxnSpPr>
          <p:nvPr/>
        </p:nvCxnSpPr>
        <p:spPr>
          <a:xfrm flipV="1">
            <a:off x="2539494" y="4698786"/>
            <a:ext cx="856692" cy="499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00F75C-D7EF-4B03-8841-0B62FC0A522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3964805" y="4698786"/>
            <a:ext cx="1693204" cy="2868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9788C-B5BC-4215-AC4C-BF9857338737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H="1">
            <a:off x="6226628" y="4629630"/>
            <a:ext cx="1385687" cy="97841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572CDC-35EE-4EA8-AB15-DE57F37CC08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>
          <a:xfrm>
            <a:off x="7628964" y="3603811"/>
            <a:ext cx="267661" cy="78377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651E0-E577-4D8D-B1C1-9372D8A3577A}"/>
              </a:ext>
            </a:extLst>
          </p:cNvPr>
          <p:cNvCxnSpPr>
            <a:cxnSpLocks/>
            <a:stCxn id="24" idx="4"/>
            <a:endCxn id="20" idx="6"/>
          </p:cNvCxnSpPr>
          <p:nvPr/>
        </p:nvCxnSpPr>
        <p:spPr>
          <a:xfrm flipH="1">
            <a:off x="7628964" y="3194766"/>
            <a:ext cx="937610" cy="409045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3F1A1F7-1F12-4EB7-A646-1D6CA5FA3F21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8465244" y="1948735"/>
            <a:ext cx="101330" cy="76193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843AEE-A80B-4368-A481-D45186CE08F6}"/>
              </a:ext>
            </a:extLst>
          </p:cNvPr>
          <p:cNvCxnSpPr>
            <a:cxnSpLocks/>
            <a:stCxn id="21" idx="0"/>
            <a:endCxn id="24" idx="4"/>
          </p:cNvCxnSpPr>
          <p:nvPr/>
        </p:nvCxnSpPr>
        <p:spPr>
          <a:xfrm flipV="1">
            <a:off x="7896625" y="3194766"/>
            <a:ext cx="669949" cy="1192817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6819B-25F9-4CD2-B273-EF423F12184B}"/>
              </a:ext>
            </a:extLst>
          </p:cNvPr>
          <p:cNvCxnSpPr>
            <a:cxnSpLocks/>
            <a:stCxn id="29" idx="2"/>
            <a:endCxn id="17" idx="6"/>
          </p:cNvCxnSpPr>
          <p:nvPr/>
        </p:nvCxnSpPr>
        <p:spPr>
          <a:xfrm flipH="1" flipV="1">
            <a:off x="4028997" y="3008299"/>
            <a:ext cx="2141843" cy="763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1B98DB-1226-49C1-BDEB-65846B27339E}"/>
              </a:ext>
            </a:extLst>
          </p:cNvPr>
          <p:cNvCxnSpPr>
            <a:cxnSpLocks/>
            <a:stCxn id="19" idx="4"/>
            <a:endCxn id="29" idx="0"/>
          </p:cNvCxnSpPr>
          <p:nvPr/>
        </p:nvCxnSpPr>
        <p:spPr>
          <a:xfrm>
            <a:off x="6170841" y="1821948"/>
            <a:ext cx="284309" cy="102066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96DDA0-085F-418A-9886-D7B28315DC6D}"/>
              </a:ext>
            </a:extLst>
          </p:cNvPr>
          <p:cNvCxnSpPr>
            <a:cxnSpLocks/>
            <a:stCxn id="20" idx="2"/>
            <a:endCxn id="29" idx="6"/>
          </p:cNvCxnSpPr>
          <p:nvPr/>
        </p:nvCxnSpPr>
        <p:spPr>
          <a:xfrm flipH="1" flipV="1">
            <a:off x="6739459" y="3084658"/>
            <a:ext cx="320886" cy="51915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03ADB1C-6D89-4D5E-A4FD-C25950ECA940}"/>
              </a:ext>
            </a:extLst>
          </p:cNvPr>
          <p:cNvSpPr/>
          <p:nvPr/>
        </p:nvSpPr>
        <p:spPr>
          <a:xfrm>
            <a:off x="153522" y="1947454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E85105-F0C9-4BAF-A68E-D1E1AE10F7D0}"/>
              </a:ext>
            </a:extLst>
          </p:cNvPr>
          <p:cNvCxnSpPr>
            <a:cxnSpLocks/>
            <a:stCxn id="81" idx="5"/>
            <a:endCxn id="14" idx="1"/>
          </p:cNvCxnSpPr>
          <p:nvPr/>
        </p:nvCxnSpPr>
        <p:spPr>
          <a:xfrm>
            <a:off x="638869" y="2360654"/>
            <a:ext cx="406186" cy="68075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B14997-8686-4D9E-95DB-5F301F7C5611}"/>
              </a:ext>
            </a:extLst>
          </p:cNvPr>
          <p:cNvCxnSpPr>
            <a:cxnSpLocks/>
            <a:stCxn id="12" idx="2"/>
            <a:endCxn id="81" idx="7"/>
          </p:cNvCxnSpPr>
          <p:nvPr/>
        </p:nvCxnSpPr>
        <p:spPr>
          <a:xfrm flipH="1">
            <a:off x="638869" y="1839366"/>
            <a:ext cx="803168" cy="17898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CA2C94A-CDE7-4761-B82F-30D1F1E325FE}"/>
              </a:ext>
            </a:extLst>
          </p:cNvPr>
          <p:cNvCxnSpPr>
            <a:cxnSpLocks/>
            <a:stCxn id="7" idx="4"/>
            <a:endCxn id="12" idx="7"/>
          </p:cNvCxnSpPr>
          <p:nvPr/>
        </p:nvCxnSpPr>
        <p:spPr>
          <a:xfrm flipH="1">
            <a:off x="1927384" y="1055594"/>
            <a:ext cx="284337" cy="61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7115838-F1C4-4238-B92C-967AD8758344}"/>
              </a:ext>
            </a:extLst>
          </p:cNvPr>
          <p:cNvCxnSpPr>
            <a:cxnSpLocks/>
            <a:stCxn id="7" idx="4"/>
            <a:endCxn id="16" idx="2"/>
          </p:cNvCxnSpPr>
          <p:nvPr/>
        </p:nvCxnSpPr>
        <p:spPr>
          <a:xfrm>
            <a:off x="2211721" y="1055594"/>
            <a:ext cx="630169" cy="28261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5EDBB6-BA18-4E5E-BB06-A14B6C8CB85E}"/>
              </a:ext>
            </a:extLst>
          </p:cNvPr>
          <p:cNvCxnSpPr>
            <a:cxnSpLocks/>
            <a:stCxn id="16" idx="2"/>
            <a:endCxn id="12" idx="7"/>
          </p:cNvCxnSpPr>
          <p:nvPr/>
        </p:nvCxnSpPr>
        <p:spPr>
          <a:xfrm flipH="1">
            <a:off x="1927384" y="1338207"/>
            <a:ext cx="914506" cy="33000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840315-7082-45DF-9D38-E6F61D1F967A}"/>
              </a:ext>
            </a:extLst>
          </p:cNvPr>
          <p:cNvCxnSpPr>
            <a:cxnSpLocks/>
            <a:stCxn id="136" idx="2"/>
            <a:endCxn id="16" idx="6"/>
          </p:cNvCxnSpPr>
          <p:nvPr/>
        </p:nvCxnSpPr>
        <p:spPr>
          <a:xfrm flipH="1" flipV="1">
            <a:off x="3410509" y="1338207"/>
            <a:ext cx="832279" cy="72261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054C1D-6B5C-40AD-82CC-3C7B9F7A0F44}"/>
              </a:ext>
            </a:extLst>
          </p:cNvPr>
          <p:cNvCxnSpPr>
            <a:cxnSpLocks/>
            <a:stCxn id="10" idx="4"/>
            <a:endCxn id="19" idx="7"/>
          </p:cNvCxnSpPr>
          <p:nvPr/>
        </p:nvCxnSpPr>
        <p:spPr>
          <a:xfrm flipH="1">
            <a:off x="6371878" y="1055594"/>
            <a:ext cx="844711" cy="3531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083643A-E3CF-4B43-BBF4-B87324CB4D28}"/>
              </a:ext>
            </a:extLst>
          </p:cNvPr>
          <p:cNvCxnSpPr>
            <a:cxnSpLocks/>
            <a:stCxn id="25" idx="0"/>
            <a:endCxn id="10" idx="4"/>
          </p:cNvCxnSpPr>
          <p:nvPr/>
        </p:nvCxnSpPr>
        <p:spPr>
          <a:xfrm flipV="1">
            <a:off x="7216589" y="1055594"/>
            <a:ext cx="0" cy="63283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1BFFAA5-A7D5-46F9-8DBB-DD8B8E75487A}"/>
              </a:ext>
            </a:extLst>
          </p:cNvPr>
          <p:cNvCxnSpPr>
            <a:cxnSpLocks/>
            <a:stCxn id="25" idx="0"/>
            <a:endCxn id="19" idx="7"/>
          </p:cNvCxnSpPr>
          <p:nvPr/>
        </p:nvCxnSpPr>
        <p:spPr>
          <a:xfrm flipH="1" flipV="1">
            <a:off x="6371878" y="1408748"/>
            <a:ext cx="844711" cy="27967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DC8562A-9CED-4624-8D0D-8A474299F45A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flipH="1" flipV="1">
            <a:off x="7216589" y="1688424"/>
            <a:ext cx="964345" cy="1826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F965CEC-DBD5-4312-92F4-DAB3B0A097D6}"/>
              </a:ext>
            </a:extLst>
          </p:cNvPr>
          <p:cNvCxnSpPr>
            <a:cxnSpLocks/>
            <a:stCxn id="11" idx="2"/>
            <a:endCxn id="10" idx="4"/>
          </p:cNvCxnSpPr>
          <p:nvPr/>
        </p:nvCxnSpPr>
        <p:spPr>
          <a:xfrm flipH="1" flipV="1">
            <a:off x="7216589" y="1055594"/>
            <a:ext cx="964345" cy="65109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A0054F2-E69B-4962-9934-71B7D1F5684D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>
          <a:xfrm flipH="1">
            <a:off x="638869" y="1055594"/>
            <a:ext cx="1572852" cy="962754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8187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84EA7FB-9B19-4F0C-9E82-C070C25A7A0A}"/>
              </a:ext>
            </a:extLst>
          </p:cNvPr>
          <p:cNvCxnSpPr>
            <a:cxnSpLocks/>
            <a:stCxn id="19" idx="4"/>
            <a:endCxn id="136" idx="6"/>
          </p:cNvCxnSpPr>
          <p:nvPr/>
        </p:nvCxnSpPr>
        <p:spPr>
          <a:xfrm flipH="1">
            <a:off x="4811407" y="1821948"/>
            <a:ext cx="1359434" cy="23887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005F6BD-1F24-45A6-A4A9-5AB322825C79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3327237" y="1509360"/>
            <a:ext cx="417451" cy="1256892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86AEA08-DD3E-485E-8E98-D86D0B8E270C}"/>
              </a:ext>
            </a:extLst>
          </p:cNvPr>
          <p:cNvSpPr/>
          <p:nvPr/>
        </p:nvSpPr>
        <p:spPr>
          <a:xfrm>
            <a:off x="4058593" y="1769161"/>
            <a:ext cx="1063204" cy="3374339"/>
          </a:xfrm>
          <a:prstGeom prst="rect">
            <a:avLst/>
          </a:pr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0E3F20-464C-43F6-B5F2-7B2938E20B87}"/>
              </a:ext>
            </a:extLst>
          </p:cNvPr>
          <p:cNvSpPr/>
          <p:nvPr/>
        </p:nvSpPr>
        <p:spPr>
          <a:xfrm>
            <a:off x="-77062" y="0"/>
            <a:ext cx="4135654" cy="5143500"/>
          </a:xfrm>
          <a:prstGeom prst="rect">
            <a:avLst/>
          </a:prstGeom>
          <a:blipFill dpi="0" rotWithShape="1">
            <a:blip r:embed="rId4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2B45473-3B51-486B-B47C-DBB49EF1CB21}"/>
              </a:ext>
            </a:extLst>
          </p:cNvPr>
          <p:cNvSpPr/>
          <p:nvPr/>
        </p:nvSpPr>
        <p:spPr>
          <a:xfrm>
            <a:off x="5103322" y="0"/>
            <a:ext cx="4040678" cy="5143500"/>
          </a:xfrm>
          <a:prstGeom prst="rect">
            <a:avLst/>
          </a:prstGeom>
          <a:blipFill dpi="0" rotWithShape="1">
            <a:blip r:embed="rId5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0" y="0"/>
            <a:ext cx="9144000" cy="1334561"/>
          </a:xfrm>
          <a:prstGeom prst="round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30400" imgH="69840" progId="Paint.Picture">
                  <p:embed/>
                </p:oleObj>
              </mc:Choice>
              <mc:Fallback>
                <p:oleObj name="Bitmap Image" r:id="rId7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443360" y="640597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There are three main families of existing solutions: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Uninformed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heuristics).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(search for one goal at a time).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Aggregative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(simultaneous search for all goals).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48DFDC-2527-2498-D660-FDB11E22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749" y="1279368"/>
            <a:ext cx="2741532" cy="29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6ACF84-EAA7-40D6-38CB-0A6C736A0584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38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BD97-8D9D-ADAB-DC1D-9E4DA93E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09ADB9-8E63-111B-CF6B-D9681E005C4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Backward Search</a:t>
            </a:r>
          </a:p>
        </p:txBody>
      </p:sp>
    </p:spTree>
    <p:extLst>
      <p:ext uri="{BB962C8B-B14F-4D97-AF65-F5344CB8AC3E}">
        <p14:creationId xmlns:p14="http://schemas.microsoft.com/office/powerpoint/2010/main" val="292907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198E-FB8C-5176-6D20-964EE95D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981C17-1AE4-63CA-514F-DC0A2A01A590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Backward Search – Until Now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391FA3-8F90-CDBF-2FB4-AA5A082781A3}"/>
              </a:ext>
            </a:extLst>
          </p:cNvPr>
          <p:cNvCxnSpPr>
            <a:cxnSpLocks/>
            <a:stCxn id="5" idx="0"/>
            <a:endCxn id="2" idx="6"/>
          </p:cNvCxnSpPr>
          <p:nvPr/>
        </p:nvCxnSpPr>
        <p:spPr>
          <a:xfrm rot="16200000" flipV="1">
            <a:off x="1898766" y="641058"/>
            <a:ext cx="962380" cy="2289404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274C8AA-F27F-D031-4F6D-2E8F201C176E}"/>
              </a:ext>
            </a:extLst>
          </p:cNvPr>
          <p:cNvCxnSpPr>
            <a:cxnSpLocks/>
            <a:stCxn id="5" idx="4"/>
            <a:endCxn id="4" idx="6"/>
          </p:cNvCxnSpPr>
          <p:nvPr/>
        </p:nvCxnSpPr>
        <p:spPr>
          <a:xfrm rot="5400000">
            <a:off x="1803613" y="2308193"/>
            <a:ext cx="1152689" cy="2289403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BE991C-9EB7-E286-ABF4-A8C6E5130ADE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6023074" y="1308380"/>
            <a:ext cx="2220952" cy="958570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1910DE3-C4A6-B41F-9E6D-D634AA817D98}"/>
              </a:ext>
            </a:extLst>
          </p:cNvPr>
          <p:cNvCxnSpPr>
            <a:cxnSpLocks/>
            <a:stCxn id="11" idx="6"/>
            <a:endCxn id="12" idx="4"/>
          </p:cNvCxnSpPr>
          <p:nvPr/>
        </p:nvCxnSpPr>
        <p:spPr>
          <a:xfrm flipV="1">
            <a:off x="6023074" y="2876550"/>
            <a:ext cx="2220952" cy="1171867"/>
          </a:xfrm>
          <a:prstGeom prst="curvedConnector2">
            <a:avLst/>
          </a:prstGeom>
          <a:ln w="63500" cap="rnd">
            <a:solidFill>
              <a:schemeClr val="tx1">
                <a:alpha val="9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5AF22F-841D-6478-1070-CF7D69A8B847}"/>
              </a:ext>
            </a:extLst>
          </p:cNvPr>
          <p:cNvSpPr/>
          <p:nvPr/>
        </p:nvSpPr>
        <p:spPr>
          <a:xfrm>
            <a:off x="4326616" y="2305210"/>
            <a:ext cx="2028079" cy="533504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476F5E-89D3-1690-96D4-6DEE8F7D5E40}"/>
              </a:ext>
            </a:extLst>
          </p:cNvPr>
          <p:cNvSpPr/>
          <p:nvPr/>
        </p:nvSpPr>
        <p:spPr>
          <a:xfrm>
            <a:off x="564694" y="99977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978087-E513-93F8-E547-8DD6243F5F80}"/>
              </a:ext>
            </a:extLst>
          </p:cNvPr>
          <p:cNvSpPr/>
          <p:nvPr/>
        </p:nvSpPr>
        <p:spPr>
          <a:xfrm>
            <a:off x="564695" y="3724439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2BD2C0-0FAE-462C-CA65-2AF768079F51}"/>
              </a:ext>
            </a:extLst>
          </p:cNvPr>
          <p:cNvSpPr/>
          <p:nvPr/>
        </p:nvSpPr>
        <p:spPr>
          <a:xfrm>
            <a:off x="3189378" y="226695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F17735-0FA8-14DD-A45F-914246F68A74}"/>
              </a:ext>
            </a:extLst>
          </p:cNvPr>
          <p:cNvSpPr/>
          <p:nvPr/>
        </p:nvSpPr>
        <p:spPr>
          <a:xfrm>
            <a:off x="5352514" y="100358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E67E21-A7EE-B539-E3C6-F14FB1E81A7A}"/>
              </a:ext>
            </a:extLst>
          </p:cNvPr>
          <p:cNvSpPr/>
          <p:nvPr/>
        </p:nvSpPr>
        <p:spPr>
          <a:xfrm>
            <a:off x="5352514" y="3743617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0E75E4-69BF-41F2-B9A8-CE0161691951}"/>
              </a:ext>
            </a:extLst>
          </p:cNvPr>
          <p:cNvSpPr/>
          <p:nvPr/>
        </p:nvSpPr>
        <p:spPr>
          <a:xfrm>
            <a:off x="7908746" y="226695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966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F664-054D-C521-7110-216AA64B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7CC5DF-11C0-910C-F49D-B4C571A45E98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Optimal-Path [S2]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2194DFC-D138-96B3-5D2F-46BBAA210A7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903748" y="157127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E955C87-78EB-084B-F8B8-9B56150774F1}"/>
              </a:ext>
            </a:extLst>
          </p:cNvPr>
          <p:cNvCxnSpPr>
            <a:cxnSpLocks/>
            <a:stCxn id="4" idx="6"/>
            <a:endCxn id="5" idx="4"/>
          </p:cNvCxnSpPr>
          <p:nvPr/>
        </p:nvCxnSpPr>
        <p:spPr>
          <a:xfrm flipV="1">
            <a:off x="4903748" y="3230720"/>
            <a:ext cx="3333472" cy="1065219"/>
          </a:xfrm>
          <a:prstGeom prst="curvedConnector2">
            <a:avLst/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3796C8B-17DA-0D70-4F75-5D75B1B254F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738124" y="252500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D2DE3DD-FE7A-6CDF-A192-748AE1A4A86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rot="5400000" flipH="1" flipV="1">
            <a:off x="4904988" y="2493283"/>
            <a:ext cx="1161336" cy="183437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80FDF-9783-A959-E98B-D604D4E487BF}"/>
              </a:ext>
            </a:extLst>
          </p:cNvPr>
          <p:cNvSpPr txBox="1"/>
          <p:nvPr/>
        </p:nvSpPr>
        <p:spPr>
          <a:xfrm>
            <a:off x="361150" y="1137237"/>
            <a:ext cx="3354736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[S1]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generation: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P exploration: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on Optimal-Path [S2]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f*(P) = f(G)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early termination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f(P) &lt; f(G) &lt; f*(P):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prune unnecessary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06E5E-511B-489B-4043-12C3C2B705D6}"/>
              </a:ext>
            </a:extLst>
          </p:cNvPr>
          <p:cNvSpPr txBox="1"/>
          <p:nvPr/>
        </p:nvSpPr>
        <p:spPr>
          <a:xfrm rot="271167">
            <a:off x="5562433" y="1784496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C0BCBC-339B-3B64-0F0D-A6969DEB6DFA}"/>
              </a:ext>
            </a:extLst>
          </p:cNvPr>
          <p:cNvSpPr/>
          <p:nvPr/>
        </p:nvSpPr>
        <p:spPr>
          <a:xfrm>
            <a:off x="4233188" y="126647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A41869-DFBE-35C0-E287-5015937BCE30}"/>
              </a:ext>
            </a:extLst>
          </p:cNvPr>
          <p:cNvSpPr/>
          <p:nvPr/>
        </p:nvSpPr>
        <p:spPr>
          <a:xfrm>
            <a:off x="4233188" y="399113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F31277-FDBB-D0A9-8558-C33A49B3C0BE}"/>
              </a:ext>
            </a:extLst>
          </p:cNvPr>
          <p:cNvSpPr/>
          <p:nvPr/>
        </p:nvSpPr>
        <p:spPr>
          <a:xfrm>
            <a:off x="7901940" y="262112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099C3-9BDA-E9AD-862C-96CB88D7BC00}"/>
              </a:ext>
            </a:extLst>
          </p:cNvPr>
          <p:cNvSpPr/>
          <p:nvPr/>
        </p:nvSpPr>
        <p:spPr>
          <a:xfrm>
            <a:off x="6067564" y="222020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5371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EB9-D944-B21C-DD10-F6F86201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6F81E-D414-B575-74D5-4EE23294D4E5}"/>
              </a:ext>
            </a:extLst>
          </p:cNvPr>
          <p:cNvSpPr/>
          <p:nvPr/>
        </p:nvSpPr>
        <p:spPr>
          <a:xfrm>
            <a:off x="-3532" y="16931"/>
            <a:ext cx="9144001" cy="737450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Improvement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D7B3D8-8CDC-3A1B-B478-335EC3AEC256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4751348" y="1388390"/>
            <a:ext cx="1163816" cy="95373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5BA63D0-48A7-73A8-AB41-9E00DFE46E7F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751348" y="3630996"/>
            <a:ext cx="1150738" cy="482063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6808B-F334-AA63-C4BE-37857E042FD9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6585724" y="2342123"/>
            <a:ext cx="1163816" cy="40091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C9AF488-0AF5-B6C5-0DE4-0E7A3B8829D3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rot="5400000" flipH="1" flipV="1">
            <a:off x="4589411" y="2384306"/>
            <a:ext cx="1250610" cy="1597297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3E95F-7E13-F0F9-94CE-69873B96F52F}"/>
              </a:ext>
            </a:extLst>
          </p:cNvPr>
          <p:cNvSpPr txBox="1"/>
          <p:nvPr/>
        </p:nvSpPr>
        <p:spPr>
          <a:xfrm>
            <a:off x="361150" y="1137237"/>
            <a:ext cx="331275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A is adjacent node to P:</a:t>
            </a:r>
            <a:b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d(A,P) = 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d(P,G)-1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[triangle inequality]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[lower bound]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h*(A) &gt;= h(A)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f*(A) &gt;= f(A)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f(A) &lt; f(G) &lt; f*(A):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(*)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prune unnecessary expansion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6F147-99D5-06DC-A15B-7EA3C599CE74}"/>
              </a:ext>
            </a:extLst>
          </p:cNvPr>
          <p:cNvSpPr txBox="1"/>
          <p:nvPr/>
        </p:nvSpPr>
        <p:spPr>
          <a:xfrm rot="274279">
            <a:off x="6267286" y="1902618"/>
            <a:ext cx="20160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h*(P) = d(P,G)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BFB943-FAB4-FDDD-FEC7-FD6CAC965960}"/>
              </a:ext>
            </a:extLst>
          </p:cNvPr>
          <p:cNvCxnSpPr>
            <a:cxnSpLocks/>
            <a:stCxn id="9" idx="6"/>
            <a:endCxn id="5" idx="4"/>
          </p:cNvCxnSpPr>
          <p:nvPr/>
        </p:nvCxnSpPr>
        <p:spPr>
          <a:xfrm flipV="1">
            <a:off x="6572646" y="3047840"/>
            <a:ext cx="1512174" cy="583156"/>
          </a:xfrm>
          <a:prstGeom prst="curvedConnector2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18371C-4FA0-636E-D401-896251AAC5BF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6237366" y="2646923"/>
            <a:ext cx="13078" cy="679273"/>
          </a:xfrm>
          <a:prstGeom prst="straightConnector1">
            <a:avLst/>
          </a:prstGeom>
          <a:ln w="25400" cap="rnd">
            <a:solidFill>
              <a:schemeClr val="tx1">
                <a:lumMod val="95000"/>
              </a:schemeClr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090C3D-3EBB-0370-D336-F1B406769E19}"/>
              </a:ext>
            </a:extLst>
          </p:cNvPr>
          <p:cNvSpPr txBox="1"/>
          <p:nvPr/>
        </p:nvSpPr>
        <p:spPr>
          <a:xfrm>
            <a:off x="6167717" y="2770936"/>
            <a:ext cx="424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DB2578-9B5E-63B5-E8F5-0F806B896CE2}"/>
              </a:ext>
            </a:extLst>
          </p:cNvPr>
          <p:cNvSpPr txBox="1"/>
          <p:nvPr/>
        </p:nvSpPr>
        <p:spPr>
          <a:xfrm rot="21436898">
            <a:off x="6177316" y="3537148"/>
            <a:ext cx="25954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&lt;= h(A) &lt;= d(A,G)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h*(A) = max[h(A), d(P,G)-1]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d(P,G)-1 is a lower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97803B-6506-0F46-9663-419DE826D388}"/>
              </a:ext>
            </a:extLst>
          </p:cNvPr>
          <p:cNvSpPr/>
          <p:nvPr/>
        </p:nvSpPr>
        <p:spPr>
          <a:xfrm>
            <a:off x="4080788" y="1083590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3FD47E-9D01-98D6-C0C3-07AFA22D3276}"/>
              </a:ext>
            </a:extLst>
          </p:cNvPr>
          <p:cNvSpPr/>
          <p:nvPr/>
        </p:nvSpPr>
        <p:spPr>
          <a:xfrm>
            <a:off x="4080788" y="3808259"/>
            <a:ext cx="670560" cy="609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FB481-529B-B407-96E2-85F7CF8B6A69}"/>
              </a:ext>
            </a:extLst>
          </p:cNvPr>
          <p:cNvSpPr/>
          <p:nvPr/>
        </p:nvSpPr>
        <p:spPr>
          <a:xfrm>
            <a:off x="7749540" y="2438240"/>
            <a:ext cx="670560" cy="609600"/>
          </a:xfrm>
          <a:prstGeom prst="ellips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4DA18-665B-948C-D805-B78BB7818B87}"/>
              </a:ext>
            </a:extLst>
          </p:cNvPr>
          <p:cNvSpPr/>
          <p:nvPr/>
        </p:nvSpPr>
        <p:spPr>
          <a:xfrm>
            <a:off x="5915164" y="2037323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7458F-E91E-2A55-3C06-347BA2F02B2A}"/>
              </a:ext>
            </a:extLst>
          </p:cNvPr>
          <p:cNvSpPr/>
          <p:nvPr/>
        </p:nvSpPr>
        <p:spPr>
          <a:xfrm>
            <a:off x="5902086" y="3326196"/>
            <a:ext cx="670560" cy="609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493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C08E7-A2BF-C9F2-EC4C-AF80570B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CCEBE9-0716-3079-392B-243031AB8090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152718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0D7-A37E-11F1-0888-6F758E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F67A2-C405-E855-F682-090330E5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16109"/>
            <a:ext cx="5430731" cy="48498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C26C3-264A-5524-B9E2-17FD7594B71A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Positive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08171D2-7E13-F332-39FE-B6413291A5E9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145B-2D1C-BEED-1AA7-52AB0880E371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327684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3478-73AC-16D1-744D-B836A54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99FD-DB4D-640D-4CA0-09DBF04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71" y="139330"/>
            <a:ext cx="5433509" cy="48790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53A38-12F1-77C2-F28E-B931A1697269}"/>
              </a:ext>
            </a:extLst>
          </p:cNvPr>
          <p:cNvSpPr/>
          <p:nvPr/>
        </p:nvSpPr>
        <p:spPr>
          <a:xfrm>
            <a:off x="-3532" y="153731"/>
            <a:ext cx="2984937" cy="737450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Negative Example: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1DF1173-6108-2BB5-8420-AFE69700D67F}"/>
              </a:ext>
            </a:extLst>
          </p:cNvPr>
          <p:cNvSpPr/>
          <p:nvPr/>
        </p:nvSpPr>
        <p:spPr>
          <a:xfrm rot="5400000">
            <a:off x="7019365" y="472569"/>
            <a:ext cx="1037344" cy="922085"/>
          </a:xfrm>
          <a:prstGeom prst="bentArrow">
            <a:avLst>
              <a:gd name="adj1" fmla="val 25000"/>
              <a:gd name="adj2" fmla="val 25000"/>
              <a:gd name="adj3" fmla="val 47353"/>
              <a:gd name="adj4" fmla="val 74338"/>
            </a:avLst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2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F9A15-4E64-2ACB-8CE5-439C11498AAA}"/>
              </a:ext>
            </a:extLst>
          </p:cNvPr>
          <p:cNvSpPr txBox="1"/>
          <p:nvPr/>
        </p:nvSpPr>
        <p:spPr>
          <a:xfrm>
            <a:off x="7541987" y="887507"/>
            <a:ext cx="44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407001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878D-473F-B64D-827D-8F5663B6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0C84B-427E-6A92-C467-C6042E98802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66761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2084-D3C9-D977-3170-1ED95EE8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1075B79-357D-7CA8-6FC1-F3C74AB32C79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B2AAC50-CFF1-DE72-96B1-034B9F483E02}"/>
              </a:ext>
            </a:extLst>
          </p:cNvPr>
          <p:cNvSpPr/>
          <p:nvPr/>
        </p:nvSpPr>
        <p:spPr>
          <a:xfrm>
            <a:off x="176982" y="1051003"/>
            <a:ext cx="4288650" cy="304579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used maps from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popular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grid-based path-finding benchmark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ensure that our research is based on real and varied OMSPPs.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maps are categorized into five main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domains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(cities, games, mazes, random, and rooms).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selected five of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largest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and most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diverse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maps for each domain.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60E6-50D4-1150-5F19-4D062C9B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8BEC6-6E46-CABF-4E32-94620B35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7DDE-62E4-80E7-BE22-149BF1C2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E84F3-B9F6-F24B-2F41-D10DC874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02EE5-D9DF-4A94-AF88-AC49F4FA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BF137-3D0D-913E-B190-D895D5257F3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A987B-E9D7-61A7-C784-10EC9767C590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1170-4860-7A78-7B53-E08D492424FC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8D430-E7C7-A38C-2542-BC9AB6CEDA95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630D2-FE01-1126-DAC7-991940DC520C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16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Uninformed Search: k-UCS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857096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Breadth search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without a heuristic guideline.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 in cases: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(1) there is no heuristics.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(2) the heuristics is expensive.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	(3) many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 in cases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with a relatively small number of goals and good heuristics. 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E9D4976-867F-ADDD-C742-A920E9FC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98960"/>
              </p:ext>
            </p:extLst>
          </p:nvPr>
        </p:nvGraphicFramePr>
        <p:xfrm>
          <a:off x="4988999" y="1313991"/>
          <a:ext cx="1773675" cy="19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7871" progId="Excel.Sheet.12">
                  <p:embed/>
                </p:oleObj>
              </mc:Choice>
              <mc:Fallback>
                <p:oleObj name="Worksheet" r:id="rId6" imgW="1325952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88999" y="1313991"/>
                        <a:ext cx="1773675" cy="193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2D31E17F-3400-B132-7143-8C48E83D7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05413"/>
              </p:ext>
            </p:extLst>
          </p:nvPr>
        </p:nvGraphicFramePr>
        <p:xfrm>
          <a:off x="6831591" y="2628149"/>
          <a:ext cx="1829254" cy="19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7871" progId="Excel.Sheet.12">
                  <p:embed/>
                </p:oleObj>
              </mc:Choice>
              <mc:Fallback>
                <p:oleObj name="Worksheet" r:id="rId8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1591" y="2628149"/>
                        <a:ext cx="1829254" cy="19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52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A424-289E-809A-BFE9-98ECA964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379E998-FECD-3F53-B2CC-49C281CCC608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Design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8245B44-23E8-A76D-ECCB-1C0CE7F8BF1E}"/>
              </a:ext>
            </a:extLst>
          </p:cNvPr>
          <p:cNvSpPr/>
          <p:nvPr/>
        </p:nvSpPr>
        <p:spPr>
          <a:xfrm>
            <a:off x="0" y="890982"/>
            <a:ext cx="4745812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We conducted experiments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1250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different configurations of maps and node locations: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Number of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(2, 4, 6, 8, 10).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Distances between the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Random node locations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90878-1755-E707-2E50-E711875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29756"/>
            <a:ext cx="1241994" cy="124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A4809-E6E7-4D03-75DF-3F3B1769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37" y="1329756"/>
            <a:ext cx="1241994" cy="1241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D6EF1-025D-E4C5-DC7A-3A26B9C5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75" y="1329756"/>
            <a:ext cx="1241994" cy="124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8B5ED-0E0C-529E-7DCC-2C6CB52E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996" y="3224924"/>
            <a:ext cx="1246239" cy="1246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24D6E-31FF-7613-5898-EA2269A5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755" y="3220677"/>
            <a:ext cx="1246240" cy="1246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83B923-1E0E-E2A4-CFD8-D29987D867FB}"/>
              </a:ext>
            </a:extLst>
          </p:cNvPr>
          <p:cNvSpPr txBox="1"/>
          <p:nvPr/>
        </p:nvSpPr>
        <p:spPr>
          <a:xfrm>
            <a:off x="4571999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Cities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06BB6-0628-19A5-DF7D-FDC1E3BDEF81}"/>
              </a:ext>
            </a:extLst>
          </p:cNvPr>
          <p:cNvSpPr txBox="1"/>
          <p:nvPr/>
        </p:nvSpPr>
        <p:spPr>
          <a:xfrm>
            <a:off x="6034595" y="105100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Games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47F98-8F60-3B42-8796-6142333DBD3A}"/>
              </a:ext>
            </a:extLst>
          </p:cNvPr>
          <p:cNvSpPr txBox="1"/>
          <p:nvPr/>
        </p:nvSpPr>
        <p:spPr>
          <a:xfrm>
            <a:off x="7451954" y="1066242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Mazes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0DE81-6BFE-CF8E-E9D4-6E1F18AF6F34}"/>
              </a:ext>
            </a:extLst>
          </p:cNvPr>
          <p:cNvSpPr txBox="1"/>
          <p:nvPr/>
        </p:nvSpPr>
        <p:spPr>
          <a:xfrm>
            <a:off x="5208075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Random</a:t>
            </a:r>
            <a:endParaRPr lang="he-IL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F6745-D7FE-AFE7-AAA6-8C271CC5F43B}"/>
              </a:ext>
            </a:extLst>
          </p:cNvPr>
          <p:cNvSpPr txBox="1"/>
          <p:nvPr/>
        </p:nvSpPr>
        <p:spPr>
          <a:xfrm>
            <a:off x="6794431" y="2959067"/>
            <a:ext cx="121183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Rooms</a:t>
            </a:r>
            <a:endParaRPr lang="he-IL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0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217-2296-84D7-6003-200ABFE8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8A5D9D1-0780-68EE-DBD3-25A87E5AD0F3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 Results</a:t>
            </a:r>
          </a:p>
        </p:txBody>
      </p:sp>
    </p:spTree>
    <p:extLst>
      <p:ext uri="{BB962C8B-B14F-4D97-AF65-F5344CB8AC3E}">
        <p14:creationId xmlns:p14="http://schemas.microsoft.com/office/powerpoint/2010/main" val="341672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8AC7-B980-45C0-FB0A-9165F6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7D301F-BFF3-236C-0E15-72E4CF8A3857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Comparison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E70D15B-7433-9CA8-FCCD-3C7E9347916C}"/>
              </a:ext>
            </a:extLst>
          </p:cNvPr>
          <p:cNvSpPr/>
          <p:nvPr/>
        </p:nvSpPr>
        <p:spPr>
          <a:xfrm>
            <a:off x="627961" y="1091240"/>
            <a:ext cx="3510119" cy="313515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Reduced explored nodes in 77% of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Added 7% more improved cases.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change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appears to be the most effective depth for deepening.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AE5A-F67D-9879-B596-5634C4F8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76" y="1207005"/>
            <a:ext cx="367284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37C3-5EE2-B535-DBA9-40A8E0A4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0A7C51-B10D-49C7-14A7-AD8A12BA51F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Exploration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AC7A162-4AF1-3AB9-22E6-8CB25EB68AC3}"/>
              </a:ext>
            </a:extLst>
          </p:cNvPr>
          <p:cNvSpPr/>
          <p:nvPr/>
        </p:nvSpPr>
        <p:spPr>
          <a:xfrm>
            <a:off x="462361" y="1514757"/>
            <a:ext cx="3694470" cy="264421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Minor reduction in explored nodes (1%).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Significant reduction (14%).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further gain.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Depth 2 appears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to be the most effective depth for deepening.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148D5-4D31-4F23-71CF-EAC2D91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6832" y="1339434"/>
            <a:ext cx="4300735" cy="27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C4A-38C8-EA43-FBA9-C5673212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1F46DA-C573-843A-D352-15F7F6665152}"/>
              </a:ext>
            </a:extLst>
          </p:cNvPr>
          <p:cNvSpPr/>
          <p:nvPr/>
        </p:nvSpPr>
        <p:spPr>
          <a:xfrm>
            <a:off x="-1" y="10956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Reduction by Depth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3AC602-8055-9D6E-3D83-4D953B0B9C18}"/>
              </a:ext>
            </a:extLst>
          </p:cNvPr>
          <p:cNvSpPr/>
          <p:nvPr/>
        </p:nvSpPr>
        <p:spPr>
          <a:xfrm>
            <a:off x="729541" y="1299882"/>
            <a:ext cx="4109639" cy="294281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Strong correlation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between explored nodes and time complexity.	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more time-consuming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heuristic lower bounds.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now on, explored nodes will be our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primary performance metric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5FE93-6496-F503-6A32-2FFA41F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076" y="985440"/>
            <a:ext cx="2799542" cy="17858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78266-D817-C66D-23C5-1A7B0AC93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94870" y="3015547"/>
            <a:ext cx="2491954" cy="1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6F7D-F2FA-B036-DBDC-77E3C814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8F05F6C-A85D-494B-A5AB-5583CF65046B}"/>
              </a:ext>
            </a:extLst>
          </p:cNvPr>
          <p:cNvSpPr/>
          <p:nvPr/>
        </p:nvSpPr>
        <p:spPr>
          <a:xfrm>
            <a:off x="-1" y="10956"/>
            <a:ext cx="9144001" cy="1083444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Nodes by Depth</a:t>
            </a:r>
            <a:b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(related to all graph nodes)</a:t>
            </a:r>
            <a:endParaRPr lang="en-US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B42F9-A57A-ECDA-2D51-A03EABC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99" y="1495212"/>
            <a:ext cx="4170027" cy="274347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30E94-675F-6580-90DF-DC34187D4390}"/>
              </a:ext>
            </a:extLst>
          </p:cNvPr>
          <p:cNvSpPr/>
          <p:nvPr/>
        </p:nvSpPr>
        <p:spPr>
          <a:xfrm>
            <a:off x="302400" y="1105052"/>
            <a:ext cx="4170027" cy="36456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1: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Minimal changed nodes (&lt;1%).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optimal path is short relative to the graph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and each optimal node affects at most 2 others.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Noticeable changed nodes (9%). Nodes updated in depth[1]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can each influence ~3 more nodes.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&gt; 2: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Gradual decline (6%, 5%, 4%). Further depths only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narrow the gap between h and h*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changes happen at depth 2.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Deeper depths add only minor refinements.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31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27F4-8C1F-EB59-6028-9A70CB5AC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84063F9-740B-C973-6C39-98BEFAD95FB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Statistics for Depth 2</a:t>
            </a:r>
          </a:p>
        </p:txBody>
      </p:sp>
    </p:spTree>
    <p:extLst>
      <p:ext uri="{BB962C8B-B14F-4D97-AF65-F5344CB8AC3E}">
        <p14:creationId xmlns:p14="http://schemas.microsoft.com/office/powerpoint/2010/main" val="241941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EAF8-DCAC-CE9D-68AB-A16AB1BF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BF8C-8C7F-0B8D-8F54-AEDC244814CD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Size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7AC35C-B17A-BD28-450B-659E5FBC73D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grids used in the experiments (72%) have between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200k and 400k reachable nodes.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grid size and algorithm efficiency.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strong correlation.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04812-2B16-3A14-408B-B40D0A6D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5343" y="954323"/>
            <a:ext cx="5226255" cy="1868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FB35-A3D6-BDB6-1E47-1C2B1B5A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5343" y="3029831"/>
            <a:ext cx="5226255" cy="18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453B-24DB-1C8F-555A-AE3E535D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3EC3EA-5EE9-E59D-9AC8-A37719C4C14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Obstacle-Density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72548C-07DF-FAEE-D914-522FE7C4206B}"/>
              </a:ext>
            </a:extLst>
          </p:cNvPr>
          <p:cNvSpPr/>
          <p:nvPr/>
        </p:nvSpPr>
        <p:spPr>
          <a:xfrm>
            <a:off x="223200" y="1135112"/>
            <a:ext cx="3578400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grids used in the experiments (80%) have a relatively low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obstacle density (&lt;30%).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(&gt;30% reduction at densities &gt;80%).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 density -&gt; High exploration reduction.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12390-1425-976C-7E03-96D8C0E8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80000" y="1046819"/>
            <a:ext cx="5061600" cy="1683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B0A0-9933-5922-F431-4F5D273C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79999" y="3122327"/>
            <a:ext cx="5061600" cy="16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32A4-3877-CFAE-9D6A-82837770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F8A52D6-CB0A-0050-6BF2-96E9CC2F4431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Start-Goal Manhattan-Distance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F55118-403E-0978-05EB-522DFD2860FD}"/>
              </a:ext>
            </a:extLst>
          </p:cNvPr>
          <p:cNvSpPr/>
          <p:nvPr/>
        </p:nvSpPr>
        <p:spPr>
          <a:xfrm>
            <a:off x="705600" y="1137706"/>
            <a:ext cx="3924000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experiments (60%)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used medium distances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(Manhattan=800).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significant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observed between start-goal distance and algorithm efficiency.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strong correlation.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C87A6-A723-7E9A-1C49-A7EA530A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8779" y="1019404"/>
            <a:ext cx="2926421" cy="1866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E5B5C-AA22-22AD-7913-96CCF46F9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88779" y="3035096"/>
            <a:ext cx="2926421" cy="18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77063" y="0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Iterative Search: kxA*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85784" y="570539"/>
            <a:ext cx="4397681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ordinary A* searches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(each search for each goal).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a small number of scattered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searches are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independent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information is shared between them).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81C553-FD83-94C7-CD14-87B28603D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260"/>
              </p:ext>
            </p:extLst>
          </p:nvPr>
        </p:nvGraphicFramePr>
        <p:xfrm>
          <a:off x="4830299" y="1324085"/>
          <a:ext cx="1773350" cy="192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325952" imgH="1440180" progId="Excel.Sheet.12">
                  <p:embed/>
                </p:oleObj>
              </mc:Choice>
              <mc:Fallback>
                <p:oleObj name="Worksheet" r:id="rId6" imgW="1325952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0299" y="1324085"/>
                        <a:ext cx="1773350" cy="192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327A9F1-F1EB-A74D-6429-44852C84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08712"/>
              </p:ext>
            </p:extLst>
          </p:nvPr>
        </p:nvGraphicFramePr>
        <p:xfrm>
          <a:off x="6746977" y="2719329"/>
          <a:ext cx="1866091" cy="195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71648" imgH="1440180" progId="Excel.Sheet.12">
                  <p:embed/>
                </p:oleObj>
              </mc:Choice>
              <mc:Fallback>
                <p:oleObj name="Worksheet" r:id="rId8" imgW="1371648" imgH="14401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977" y="2719329"/>
                        <a:ext cx="1866091" cy="195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480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9217A-7C46-CA01-54FA-B41F3F0B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6A4B807-A481-57D7-7329-E8780158DD76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Normalized Manhattan-Distance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BD6656-3780-ADF2-51D7-1FF2DAAB93CD}"/>
              </a:ext>
            </a:extLst>
          </p:cNvPr>
          <p:cNvSpPr/>
          <p:nvPr/>
        </p:nvSpPr>
        <p:spPr>
          <a:xfrm>
            <a:off x="302401" y="1018398"/>
            <a:ext cx="3492000" cy="34224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experiments focused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distances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(20-40%).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occurred when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start and goal were in opposite corners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(90% distance), though rarely tested.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Conclusion: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Rare corner-to-corner cases delivered the best results.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D39FB-E5AA-E4E7-026F-99EB90597D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74838" y="1018398"/>
            <a:ext cx="4666761" cy="15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70466-CCBD-23C8-4B97-C41FF6B8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4839" y="2846117"/>
            <a:ext cx="4666758" cy="1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83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699CB-8C1A-AC9D-43A1-2F14128A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DEE20BF-6ACD-4771-438C-1B3FD1363087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Heuristic-Quality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BF0B27-378C-2F92-CAB4-3C1929570F57}"/>
              </a:ext>
            </a:extLst>
          </p:cNvPr>
          <p:cNvSpPr/>
          <p:nvPr/>
        </p:nvSpPr>
        <p:spPr>
          <a:xfrm>
            <a:off x="302400" y="1135112"/>
            <a:ext cx="331294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Most experiments used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high-quality heuristics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(64% had heuristic quality ≥ 80).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Peak performance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occurred at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quality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(40-50% reduction at heuristic quality 50-80%).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8F707-8371-07B6-0F32-C85B7FBFE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1026" y="1095686"/>
            <a:ext cx="4882973" cy="1431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5C76E-8B3E-5039-0424-E5253673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01026" y="2763556"/>
            <a:ext cx="4882973" cy="14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95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7C31-6E39-E81E-F503-CC808E9F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C5AC7B7-3E23-3C56-C9D3-98198A69F159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Number of Goals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D2BAA5-7CDA-74F5-F8A1-BCDF755F4557}"/>
              </a:ext>
            </a:extLst>
          </p:cNvPr>
          <p:cNvSpPr/>
          <p:nvPr/>
        </p:nvSpPr>
        <p:spPr>
          <a:xfrm>
            <a:off x="441927" y="868712"/>
            <a:ext cx="403920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Going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2 to 4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yields a significant improvement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(14% → 21% reduction in exploration).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4 to 10 goals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the benefit plateaus (stabilizing around 20-21%).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45C32-1EDE-387C-E1DD-326A4881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2872" y="1282440"/>
            <a:ext cx="3452469" cy="2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2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2A1F2-F3A0-D7A3-3A38-F2CE3AFBB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992BC0-AF25-E7E9-F6CE-DC9C9486DDCC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 by Number of Goals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15165C-E9B1-E6A5-D574-9712B76C8C57}"/>
              </a:ext>
            </a:extLst>
          </p:cNvPr>
          <p:cNvSpPr/>
          <p:nvPr/>
        </p:nvSpPr>
        <p:spPr>
          <a:xfrm>
            <a:off x="441927" y="868712"/>
            <a:ext cx="4039201" cy="325688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Going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2 to 4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yields a significant improvement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(14% → 21% reduction in exploration).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endParaRPr lang="he-IL" dirty="0">
              <a:solidFill>
                <a:schemeClr val="accent1">
                  <a:lumMod val="20000"/>
                  <a:lumOff val="8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From 4 to 10 goals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the benefit plateaus (stabilizing around 20-21%).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79157-6C23-E203-FBF0-05229C4C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395976"/>
            <a:ext cx="3452470" cy="2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44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A465-012D-9F44-A591-657DF116D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A1A7BD-4886-66E2-5FAD-C1091197EBAD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Conclusions:</a:t>
            </a:r>
          </a:p>
        </p:txBody>
      </p:sp>
    </p:spTree>
    <p:extLst>
      <p:ext uri="{BB962C8B-B14F-4D97-AF65-F5344CB8AC3E}">
        <p14:creationId xmlns:p14="http://schemas.microsoft.com/office/powerpoint/2010/main" val="424668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D1609-304F-2297-EA21-FB0AC8EA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97DB26-11C1-300D-ED0F-B9AED88181B0}"/>
              </a:ext>
            </a:extLst>
          </p:cNvPr>
          <p:cNvSpPr/>
          <p:nvPr/>
        </p:nvSpPr>
        <p:spPr>
          <a:xfrm>
            <a:off x="-1" y="10956"/>
            <a:ext cx="9144001" cy="682943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experiments show: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FF9F0D-71E9-3024-7340-34D251141B93}"/>
              </a:ext>
            </a:extLst>
          </p:cNvPr>
          <p:cNvSpPr/>
          <p:nvPr/>
        </p:nvSpPr>
        <p:spPr>
          <a:xfrm>
            <a:off x="477328" y="1037004"/>
            <a:ext cx="8022616" cy="3549396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Improving backward search by lower bounding adjacent nodes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is more effective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than without bounding.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Depth 2 is the optimal deepening depth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, improving 84% of cases with an average exploration reduction of 14%.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Node exploration is significantly more time-consuming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than heuristic lower bounds; therefore, the main performance metric was the number of explored nodes.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The best performance was achieved 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highly dense grids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(&gt;80% obstacles),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mid-range heuristic quality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(50-80% quality) and on cases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4 or more goals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(no gain beyond 4).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No strong correlation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was found between algorithm efficiency and either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graph size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start–goal distance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766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C2F1-5D0F-663C-A565-ABD17E81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EEEF98A-DF43-0C7A-C2C0-87E2625B6078}"/>
              </a:ext>
            </a:extLst>
          </p:cNvPr>
          <p:cNvSpPr/>
          <p:nvPr/>
        </p:nvSpPr>
        <p:spPr>
          <a:xfrm>
            <a:off x="-1" y="1994413"/>
            <a:ext cx="9144001" cy="852717"/>
          </a:xfrm>
          <a:prstGeom prst="round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9589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Aggregative Search: kA*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64096" y="800676"/>
            <a:ext cx="4579129" cy="3800714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Unified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simultaneous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 for all goals by using an aggregative heuristic.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 each generated node, an aggregative heuristic is calculated 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two steps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build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k-size vector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heuristics from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     the node to each active goal.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select 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minimum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value of the vector.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Effective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clustered goals.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Poor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cases with scattered goals.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D9C3-D56C-6C7E-E4B5-171C132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0" y="1259673"/>
            <a:ext cx="1762979" cy="192416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EE1646-6934-F28D-4B7A-751B50343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64405"/>
              </p:ext>
            </p:extLst>
          </p:nvPr>
        </p:nvGraphicFramePr>
        <p:xfrm>
          <a:off x="6822424" y="2578652"/>
          <a:ext cx="1821372" cy="19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371648" imgH="1447871" progId="Excel.Sheet.12">
                  <p:embed/>
                </p:oleObj>
              </mc:Choice>
              <mc:Fallback>
                <p:oleObj name="Worksheet" r:id="rId7" imgW="1371648" imgH="14478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424" y="2578652"/>
                        <a:ext cx="1821372" cy="192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5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04FF5-45E4-43DF-8677-807BAD6D6E88}"/>
              </a:ext>
            </a:extLst>
          </p:cNvPr>
          <p:cNvSpPr/>
          <p:nvPr/>
        </p:nvSpPr>
        <p:spPr>
          <a:xfrm>
            <a:off x="4054452" y="1751832"/>
            <a:ext cx="1391528" cy="3391668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Solutions - Decision Matrix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30400" imgH="69840" progId="Paint.Picture">
                  <p:embed/>
                </p:oleObj>
              </mc:Choice>
              <mc:Fallback>
                <p:oleObj name="Bitmap Image" r:id="rId5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358673" y="1123101"/>
            <a:ext cx="4243852" cy="2558249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Suitable OMSPP algorithm depends on: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Quantity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  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Goal Distribution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kA* is preferable for OMSPP with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clustered goals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OMSPP with clustered goals are more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common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in human applications.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0D50FC-EFAC-578D-5F44-FCE994347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00914"/>
              </p:ext>
            </p:extLst>
          </p:nvPr>
        </p:nvGraphicFramePr>
        <p:xfrm>
          <a:off x="5150598" y="1359885"/>
          <a:ext cx="3513721" cy="174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567808" imgH="1272512" progId="Excel.Sheet.12">
                  <p:embed/>
                </p:oleObj>
              </mc:Choice>
              <mc:Fallback>
                <p:oleObj name="Worksheet" r:id="rId7" imgW="2567808" imgH="12725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0598" y="1359885"/>
                        <a:ext cx="3513721" cy="174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8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83751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OMSPP - New Solutions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48151"/>
              </p:ext>
            </p:extLst>
          </p:nvPr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8A52C-7633-832B-9FC8-BCA5784C7BA3}"/>
              </a:ext>
            </a:extLst>
          </p:cNvPr>
          <p:cNvSpPr/>
          <p:nvPr/>
        </p:nvSpPr>
        <p:spPr>
          <a:xfrm>
            <a:off x="198548" y="1000701"/>
            <a:ext cx="5787689" cy="2331628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Three new efficient algorithms for OMSPP: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(BS-kA*).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(3)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Forward-Backward-Sequential-kA*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(FBS-kA*).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New algorithms are classified 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iterative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Ability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share information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between the sub-searches.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Differ in their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 direction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273E8F-FA73-D75F-75CE-83257E30936A}"/>
              </a:ext>
            </a:extLst>
          </p:cNvPr>
          <p:cNvSpPr/>
          <p:nvPr/>
        </p:nvSpPr>
        <p:spPr>
          <a:xfrm>
            <a:off x="5976570" y="1253894"/>
            <a:ext cx="919131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9984DD-E357-1854-F038-67C2277A5648}"/>
              </a:ext>
            </a:extLst>
          </p:cNvPr>
          <p:cNvSpPr/>
          <p:nvPr/>
        </p:nvSpPr>
        <p:spPr>
          <a:xfrm>
            <a:off x="7728616" y="984606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1A4CB-4A69-42CB-C441-C971595D64F0}"/>
              </a:ext>
            </a:extLst>
          </p:cNvPr>
          <p:cNvSpPr/>
          <p:nvPr/>
        </p:nvSpPr>
        <p:spPr>
          <a:xfrm>
            <a:off x="7741022" y="1498228"/>
            <a:ext cx="645138" cy="465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D93AAD3-DA3D-47CD-DA5B-00ED2BD03620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6895701" y="1217600"/>
            <a:ext cx="832915" cy="269288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5C5DD90-B134-7D9F-87B9-3411039CC2A4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6895701" y="1486888"/>
            <a:ext cx="845321" cy="244334"/>
          </a:xfrm>
          <a:prstGeom prst="curved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BB6A10B-F956-E3FA-3DC9-3D7090A5FC76}"/>
              </a:ext>
            </a:extLst>
          </p:cNvPr>
          <p:cNvSpPr/>
          <p:nvPr/>
        </p:nvSpPr>
        <p:spPr>
          <a:xfrm>
            <a:off x="6001722" y="2622008"/>
            <a:ext cx="919131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20AD91-CF74-CA88-B1AD-331A4D9D1EEE}"/>
              </a:ext>
            </a:extLst>
          </p:cNvPr>
          <p:cNvSpPr/>
          <p:nvPr/>
        </p:nvSpPr>
        <p:spPr>
          <a:xfrm>
            <a:off x="7753768" y="2352720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5429C-E4FA-1DC6-2A2A-6558554A7301}"/>
              </a:ext>
            </a:extLst>
          </p:cNvPr>
          <p:cNvSpPr/>
          <p:nvPr/>
        </p:nvSpPr>
        <p:spPr>
          <a:xfrm>
            <a:off x="7766174" y="2866342"/>
            <a:ext cx="645138" cy="465987"/>
          </a:xfrm>
          <a:prstGeom prst="ellipse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59A92C3E-DE8E-1E1E-2C71-888556B3E7A6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rot="10800000" flipV="1">
            <a:off x="6920854" y="2585714"/>
            <a:ext cx="832915" cy="269288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26FCF99-EDFC-76D2-C433-985A81978520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rot="10800000">
            <a:off x="6928430" y="4294943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BBF6937-E39C-B733-69EB-63D2A2447420}"/>
              </a:ext>
            </a:extLst>
          </p:cNvPr>
          <p:cNvSpPr/>
          <p:nvPr/>
        </p:nvSpPr>
        <p:spPr>
          <a:xfrm>
            <a:off x="6009298" y="4061949"/>
            <a:ext cx="919131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he-IL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B5726-6147-D36F-36B4-B330C217945A}"/>
              </a:ext>
            </a:extLst>
          </p:cNvPr>
          <p:cNvSpPr/>
          <p:nvPr/>
        </p:nvSpPr>
        <p:spPr>
          <a:xfrm>
            <a:off x="7761344" y="3792661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G1</a:t>
            </a:r>
            <a:endParaRPr lang="he-IL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29D125-6311-D173-7975-027E823CA26A}"/>
              </a:ext>
            </a:extLst>
          </p:cNvPr>
          <p:cNvSpPr/>
          <p:nvPr/>
        </p:nvSpPr>
        <p:spPr>
          <a:xfrm>
            <a:off x="7773750" y="4306283"/>
            <a:ext cx="645138" cy="4659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G2</a:t>
            </a:r>
            <a:endParaRPr lang="he-IL" b="1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6CFA2F1-E204-6CBB-734C-9C2EA80F11D5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 flipV="1">
            <a:off x="6928429" y="4025655"/>
            <a:ext cx="832915" cy="269288"/>
          </a:xfrm>
          <a:prstGeom prst="curvedConnector3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EFBA1EC-41C8-BBC8-1D87-5992D29AC3F7}"/>
              </a:ext>
            </a:extLst>
          </p:cNvPr>
          <p:cNvCxnSpPr>
            <a:cxnSpLocks/>
            <a:stCxn id="45" idx="2"/>
            <a:endCxn id="42" idx="6"/>
          </p:cNvCxnSpPr>
          <p:nvPr/>
        </p:nvCxnSpPr>
        <p:spPr>
          <a:xfrm rot="10800000">
            <a:off x="6920854" y="2855002"/>
            <a:ext cx="845321" cy="244334"/>
          </a:xfrm>
          <a:prstGeom prst="curvedConnector3">
            <a:avLst>
              <a:gd name="adj1" fmla="val 50000"/>
            </a:avLst>
          </a:prstGeom>
          <a:ln w="63500">
            <a:solidFill>
              <a:srgbClr val="FFD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7B83896-D4AD-4D1C-4B59-6248367C4895}"/>
              </a:ext>
            </a:extLst>
          </p:cNvPr>
          <p:cNvSpPr/>
          <p:nvPr/>
        </p:nvSpPr>
        <p:spPr>
          <a:xfrm>
            <a:off x="6312315" y="890833"/>
            <a:ext cx="832915" cy="43115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7E00632E-4932-3E54-221C-1C1A9428586A}"/>
              </a:ext>
            </a:extLst>
          </p:cNvPr>
          <p:cNvSpPr/>
          <p:nvPr/>
        </p:nvSpPr>
        <p:spPr>
          <a:xfrm>
            <a:off x="6204387" y="2217203"/>
            <a:ext cx="918602" cy="411369"/>
          </a:xfrm>
          <a:prstGeom prst="leftArrow">
            <a:avLst/>
          </a:prstGeom>
          <a:solidFill>
            <a:srgbClr val="FFD7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5B8822-5288-C8A0-82C2-26858B49F2FD}"/>
              </a:ext>
            </a:extLst>
          </p:cNvPr>
          <p:cNvSpPr/>
          <p:nvPr/>
        </p:nvSpPr>
        <p:spPr>
          <a:xfrm>
            <a:off x="6342235" y="3440926"/>
            <a:ext cx="832915" cy="43115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b="1" dirty="0"/>
              <a:t>Forward</a:t>
            </a:r>
            <a:endParaRPr lang="he-IL" sz="1050" b="1" dirty="0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2FEC45A5-9C3A-7238-332F-CF17EB9BE1C0}"/>
              </a:ext>
            </a:extLst>
          </p:cNvPr>
          <p:cNvSpPr/>
          <p:nvPr/>
        </p:nvSpPr>
        <p:spPr>
          <a:xfrm>
            <a:off x="6133586" y="3655279"/>
            <a:ext cx="918602" cy="41136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/>
              <a:t>Backward</a:t>
            </a:r>
            <a:endParaRPr lang="he-IL" sz="1000" b="1" dirty="0"/>
          </a:p>
        </p:txBody>
      </p:sp>
    </p:spTree>
    <p:extLst>
      <p:ext uri="{BB962C8B-B14F-4D97-AF65-F5344CB8AC3E}">
        <p14:creationId xmlns:p14="http://schemas.microsoft.com/office/powerpoint/2010/main" val="4116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07FC04DE-82C8-469D-B7F4-B050C41EDCDA}"/>
              </a:ext>
            </a:extLst>
          </p:cNvPr>
          <p:cNvSpPr/>
          <p:nvPr/>
        </p:nvSpPr>
        <p:spPr>
          <a:xfrm>
            <a:off x="4242788" y="1595579"/>
            <a:ext cx="568619" cy="484094"/>
          </a:xfrm>
          <a:prstGeom prst="ellipse">
            <a:avLst/>
          </a:prstGeom>
          <a:solidFill>
            <a:srgbClr val="CC66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02071F-CDE2-41D8-BCFA-431C373990B3}"/>
              </a:ext>
            </a:extLst>
          </p:cNvPr>
          <p:cNvSpPr/>
          <p:nvPr/>
        </p:nvSpPr>
        <p:spPr>
          <a:xfrm>
            <a:off x="-58845" y="-10476"/>
            <a:ext cx="9221063" cy="1334561"/>
          </a:xfrm>
          <a:prstGeom prst="round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Forward-Sequential-kA* (FS-kA*)</a:t>
            </a:r>
          </a:p>
        </p:txBody>
      </p:sp>
      <p:graphicFrame>
        <p:nvGraphicFramePr>
          <p:cNvPr id="150" name="Object 149">
            <a:extLst>
              <a:ext uri="{FF2B5EF4-FFF2-40B4-BE49-F238E27FC236}">
                <a16:creationId xmlns:a16="http://schemas.microsoft.com/office/drawing/2014/main" id="{78E27E68-4188-436F-B2A3-46BC0ED06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428" y="5081334"/>
          <a:ext cx="1130300" cy="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30400" imgH="69840" progId="Paint.Picture">
                  <p:embed/>
                </p:oleObj>
              </mc:Choice>
              <mc:Fallback>
                <p:oleObj name="Bitmap Image" r:id="rId4" imgW="1130400" imgH="69840" progId="Paint.Picture">
                  <p:embed/>
                  <p:pic>
                    <p:nvPicPr>
                      <p:cNvPr id="150" name="Object 149">
                        <a:extLst>
                          <a:ext uri="{FF2B5EF4-FFF2-40B4-BE49-F238E27FC236}">
                            <a16:creationId xmlns:a16="http://schemas.microsoft.com/office/drawing/2014/main" id="{78E27E68-4188-436F-B2A3-46BC0ED06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428" y="5081334"/>
                        <a:ext cx="1130300" cy="6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F4C8E-35E8-D4FE-024A-6F65E633A7E0}"/>
              </a:ext>
            </a:extLst>
          </p:cNvPr>
          <p:cNvSpPr/>
          <p:nvPr/>
        </p:nvSpPr>
        <p:spPr>
          <a:xfrm>
            <a:off x="3454258" y="1786729"/>
            <a:ext cx="2127840" cy="157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11B6B-6332-6559-BD9F-3C63B53351ED}"/>
              </a:ext>
            </a:extLst>
          </p:cNvPr>
          <p:cNvSpPr/>
          <p:nvPr/>
        </p:nvSpPr>
        <p:spPr>
          <a:xfrm>
            <a:off x="3738567" y="1499538"/>
            <a:ext cx="1640594" cy="383987"/>
          </a:xfrm>
          <a:prstGeom prst="roundRect">
            <a:avLst/>
          </a:prstGeom>
          <a:solidFill>
            <a:srgbClr val="92E5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kxA*</a:t>
            </a:r>
            <a:endParaRPr lang="he-IL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17CB39-C3D5-ED35-6455-3FB23B541184}"/>
              </a:ext>
            </a:extLst>
          </p:cNvPr>
          <p:cNvSpPr/>
          <p:nvPr/>
        </p:nvSpPr>
        <p:spPr>
          <a:xfrm>
            <a:off x="4025729" y="2041951"/>
            <a:ext cx="1058440" cy="33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Iterability</a:t>
            </a:r>
            <a:endParaRPr lang="he-IL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EC75B2-4B3F-0F56-5B72-96CFE8CC5C62}"/>
              </a:ext>
            </a:extLst>
          </p:cNvPr>
          <p:cNvSpPr/>
          <p:nvPr/>
        </p:nvSpPr>
        <p:spPr>
          <a:xfrm>
            <a:off x="3893926" y="2497920"/>
            <a:ext cx="1362355" cy="7249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Independent Data Structures</a:t>
            </a:r>
            <a:endParaRPr lang="he-IL" sz="12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2DE577-5BC5-CDCE-7C6B-197CF8C6F7CA}"/>
              </a:ext>
            </a:extLst>
          </p:cNvPr>
          <p:cNvSpPr/>
          <p:nvPr/>
        </p:nvSpPr>
        <p:spPr>
          <a:xfrm>
            <a:off x="6786610" y="1792132"/>
            <a:ext cx="2127840" cy="1493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D9E2E-E6E7-1789-C383-5DB8B481B960}"/>
              </a:ext>
            </a:extLst>
          </p:cNvPr>
          <p:cNvSpPr/>
          <p:nvPr/>
        </p:nvSpPr>
        <p:spPr>
          <a:xfrm>
            <a:off x="7070919" y="1504941"/>
            <a:ext cx="1640594" cy="383987"/>
          </a:xfrm>
          <a:prstGeom prst="roundRect">
            <a:avLst/>
          </a:prstGeom>
          <a:solidFill>
            <a:srgbClr val="FF70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kA*</a:t>
            </a:r>
            <a:endParaRPr lang="he-IL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2C1BDC-B7EE-0B4D-6386-EF6B2D6DC835}"/>
              </a:ext>
            </a:extLst>
          </p:cNvPr>
          <p:cNvSpPr/>
          <p:nvPr/>
        </p:nvSpPr>
        <p:spPr>
          <a:xfrm>
            <a:off x="7329337" y="1988098"/>
            <a:ext cx="1167720" cy="444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Shared Data Structures</a:t>
            </a:r>
            <a:endParaRPr lang="he-IL" sz="1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D85BA3-F841-802D-6333-C771E433C2AB}"/>
              </a:ext>
            </a:extLst>
          </p:cNvPr>
          <p:cNvSpPr/>
          <p:nvPr/>
        </p:nvSpPr>
        <p:spPr>
          <a:xfrm>
            <a:off x="7232019" y="2602102"/>
            <a:ext cx="1362355" cy="4840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/>
              <a:t>Aggregative Heuristics</a:t>
            </a:r>
            <a:endParaRPr lang="he-IL" sz="12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4F6A40-22DF-4778-E108-BF817203ABDD}"/>
              </a:ext>
            </a:extLst>
          </p:cNvPr>
          <p:cNvSpPr/>
          <p:nvPr/>
        </p:nvSpPr>
        <p:spPr>
          <a:xfrm>
            <a:off x="5379161" y="3997544"/>
            <a:ext cx="1640594" cy="3839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FS-kA*</a:t>
            </a:r>
            <a:endParaRPr lang="he-IL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D280CB-BFB5-32E2-0411-452F327B512E}"/>
              </a:ext>
            </a:extLst>
          </p:cNvPr>
          <p:cNvCxnSpPr>
            <a:cxnSpLocks/>
            <a:stCxn id="13" idx="3"/>
            <a:endCxn id="37" idx="0"/>
          </p:cNvCxnSpPr>
          <p:nvPr/>
        </p:nvCxnSpPr>
        <p:spPr>
          <a:xfrm>
            <a:off x="5084169" y="2211627"/>
            <a:ext cx="1115289" cy="1785917"/>
          </a:xfrm>
          <a:prstGeom prst="bentConnector2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95105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F529A9F-E4C1-8F45-32E2-15773EACA5BB}"/>
              </a:ext>
            </a:extLst>
          </p:cNvPr>
          <p:cNvCxnSpPr>
            <a:cxnSpLocks/>
            <a:stCxn id="30" idx="1"/>
            <a:endCxn id="37" idx="0"/>
          </p:cNvCxnSpPr>
          <p:nvPr/>
        </p:nvCxnSpPr>
        <p:spPr>
          <a:xfrm rot="10800000" flipV="1">
            <a:off x="6199459" y="2210540"/>
            <a:ext cx="1129879" cy="1787003"/>
          </a:xfrm>
          <a:prstGeom prst="bentConnector2">
            <a:avLst/>
          </a:prstGeom>
          <a:ln w="635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rgbClr val="FFC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01B596-94B0-29B0-F03D-AF7508F4EB8D}"/>
              </a:ext>
            </a:extLst>
          </p:cNvPr>
          <p:cNvSpPr/>
          <p:nvPr/>
        </p:nvSpPr>
        <p:spPr>
          <a:xfrm>
            <a:off x="52537" y="1388421"/>
            <a:ext cx="3504264" cy="3328297"/>
          </a:xfrm>
          <a:prstGeom prst="round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is actually a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hybrid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of kxA* and kA* algorithms.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combines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iterability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of kxA* with the shared data structures of kA*.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FS-kA*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outperforms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 the kxA* and kA* in: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(1)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expanded nodes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(2)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heuristic calculations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89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13582</TotalTime>
  <Words>2748</Words>
  <Application>Microsoft Office PowerPoint</Application>
  <PresentationFormat>On-screen Show (16:9)</PresentationFormat>
  <Paragraphs>353</Paragraphs>
  <Slides>56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Nunito</vt:lpstr>
      <vt:lpstr>Tahoma</vt:lpstr>
      <vt:lpstr>Walter Turncoat</vt:lpstr>
      <vt:lpstr>Cambria Math</vt:lpstr>
      <vt:lpstr>Wingdings</vt:lpstr>
      <vt:lpstr>Aharoni</vt:lpstr>
      <vt:lpstr>Arial</vt:lpstr>
      <vt:lpstr>Osric template</vt:lpstr>
      <vt:lpstr>Bitmap Image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Fimka</dc:creator>
  <cp:lastModifiedBy>eyal.berkovich@outlook.co.il</cp:lastModifiedBy>
  <cp:revision>127</cp:revision>
  <cp:lastPrinted>2025-04-28T07:00:14Z</cp:lastPrinted>
  <dcterms:modified xsi:type="dcterms:W3CDTF">2025-05-07T11:20:07Z</dcterms:modified>
</cp:coreProperties>
</file>